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65" r:id="rId4"/>
    <p:sldId id="264" r:id="rId5"/>
    <p:sldId id="271" r:id="rId6"/>
    <p:sldId id="272" r:id="rId7"/>
    <p:sldId id="273" r:id="rId8"/>
    <p:sldId id="274" r:id="rId9"/>
    <p:sldId id="275" r:id="rId10"/>
    <p:sldId id="276" r:id="rId11"/>
    <p:sldId id="260" r:id="rId12"/>
    <p:sldId id="261" r:id="rId13"/>
    <p:sldId id="262" r:id="rId14"/>
    <p:sldId id="258" r:id="rId15"/>
    <p:sldId id="259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90" r:id="rId29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FF00"/>
    <a:srgbClr val="993300"/>
    <a:srgbClr val="FF3300"/>
    <a:srgbClr val="00FFFF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07" autoAdjust="0"/>
    <p:restoredTop sz="94737" autoAdjust="0"/>
  </p:normalViewPr>
  <p:slideViewPr>
    <p:cSldViewPr>
      <p:cViewPr>
        <p:scale>
          <a:sx n="100" d="100"/>
          <a:sy n="100" d="100"/>
        </p:scale>
        <p:origin x="-25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5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20.xml"/><Relationship Id="rId13" Type="http://schemas.openxmlformats.org/officeDocument/2006/relationships/slide" Target="slides/slide25.xml"/><Relationship Id="rId3" Type="http://schemas.openxmlformats.org/officeDocument/2006/relationships/slide" Target="slides/slide13.xml"/><Relationship Id="rId7" Type="http://schemas.openxmlformats.org/officeDocument/2006/relationships/slide" Target="slides/slide19.xml"/><Relationship Id="rId12" Type="http://schemas.openxmlformats.org/officeDocument/2006/relationships/slide" Target="slides/slide24.xml"/><Relationship Id="rId2" Type="http://schemas.openxmlformats.org/officeDocument/2006/relationships/slide" Target="slides/slide12.xml"/><Relationship Id="rId16" Type="http://schemas.openxmlformats.org/officeDocument/2006/relationships/slide" Target="slides/slide28.xml"/><Relationship Id="rId1" Type="http://schemas.openxmlformats.org/officeDocument/2006/relationships/slide" Target="slides/slide11.xml"/><Relationship Id="rId6" Type="http://schemas.openxmlformats.org/officeDocument/2006/relationships/slide" Target="slides/slide18.xml"/><Relationship Id="rId11" Type="http://schemas.openxmlformats.org/officeDocument/2006/relationships/slide" Target="slides/slide23.xml"/><Relationship Id="rId5" Type="http://schemas.openxmlformats.org/officeDocument/2006/relationships/slide" Target="slides/slide17.xml"/><Relationship Id="rId15" Type="http://schemas.openxmlformats.org/officeDocument/2006/relationships/slide" Target="slides/slide27.xml"/><Relationship Id="rId10" Type="http://schemas.openxmlformats.org/officeDocument/2006/relationships/slide" Target="slides/slide22.xml"/><Relationship Id="rId4" Type="http://schemas.openxmlformats.org/officeDocument/2006/relationships/slide" Target="slides/slide16.xml"/><Relationship Id="rId9" Type="http://schemas.openxmlformats.org/officeDocument/2006/relationships/slide" Target="slides/slide21.xml"/><Relationship Id="rId14" Type="http://schemas.openxmlformats.org/officeDocument/2006/relationships/slide" Target="slides/slide26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l-GR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</p:spTree>
  </p:cSld>
  <p:clrMapOvr>
    <a:masterClrMapping/>
  </p:clrMapOvr>
  <p:transition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</p:spTree>
  </p:cSld>
  <p:clrMapOvr>
    <a:masterClrMapping/>
  </p:clrMapOvr>
  <p:transition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>
    <p:fade thruBlk="1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4.png"/><Relationship Id="rId5" Type="http://schemas.openxmlformats.org/officeDocument/2006/relationships/image" Target="../media/image7.png"/><Relationship Id="rId10" Type="http://schemas.openxmlformats.org/officeDocument/2006/relationships/image" Target="../media/image12.gif"/><Relationship Id="rId4" Type="http://schemas.openxmlformats.org/officeDocument/2006/relationships/image" Target="../media/image6.jpeg"/><Relationship Id="rId9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4.png"/><Relationship Id="rId5" Type="http://schemas.openxmlformats.org/officeDocument/2006/relationships/image" Target="../media/image7.png"/><Relationship Id="rId10" Type="http://schemas.openxmlformats.org/officeDocument/2006/relationships/image" Target="../media/image12.gif"/><Relationship Id="rId4" Type="http://schemas.openxmlformats.org/officeDocument/2006/relationships/image" Target="../media/image6.jpeg"/><Relationship Id="rId9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4.png"/><Relationship Id="rId5" Type="http://schemas.openxmlformats.org/officeDocument/2006/relationships/image" Target="../media/image7.png"/><Relationship Id="rId10" Type="http://schemas.openxmlformats.org/officeDocument/2006/relationships/image" Target="../media/image12.gif"/><Relationship Id="rId4" Type="http://schemas.openxmlformats.org/officeDocument/2006/relationships/image" Target="../media/image6.jpeg"/><Relationship Id="rId9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oleObject" Target="../embeddings/oleObject3.bin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png"/><Relationship Id="rId11" Type="http://schemas.openxmlformats.org/officeDocument/2006/relationships/image" Target="../media/image12.gif"/><Relationship Id="rId5" Type="http://schemas.openxmlformats.org/officeDocument/2006/relationships/image" Target="../media/image6.jpeg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oleObject" Target="../embeddings/oleObject4.bin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png"/><Relationship Id="rId11" Type="http://schemas.openxmlformats.org/officeDocument/2006/relationships/image" Target="../media/image12.gif"/><Relationship Id="rId5" Type="http://schemas.openxmlformats.org/officeDocument/2006/relationships/image" Target="../media/image6.jpeg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oleObject" Target="../embeddings/oleObject5.bin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7.png"/><Relationship Id="rId11" Type="http://schemas.openxmlformats.org/officeDocument/2006/relationships/image" Target="../media/image12.gif"/><Relationship Id="rId5" Type="http://schemas.openxmlformats.org/officeDocument/2006/relationships/image" Target="../media/image6.jpeg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4.png"/><Relationship Id="rId5" Type="http://schemas.openxmlformats.org/officeDocument/2006/relationships/image" Target="../media/image7.png"/><Relationship Id="rId10" Type="http://schemas.openxmlformats.org/officeDocument/2006/relationships/image" Target="../media/image12.gif"/><Relationship Id="rId4" Type="http://schemas.openxmlformats.org/officeDocument/2006/relationships/image" Target="../media/image6.jpeg"/><Relationship Id="rId9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4.png"/><Relationship Id="rId5" Type="http://schemas.openxmlformats.org/officeDocument/2006/relationships/image" Target="../media/image7.png"/><Relationship Id="rId10" Type="http://schemas.openxmlformats.org/officeDocument/2006/relationships/image" Target="../media/image12.gif"/><Relationship Id="rId4" Type="http://schemas.openxmlformats.org/officeDocument/2006/relationships/image" Target="../media/image6.jpeg"/><Relationship Id="rId9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4.png"/><Relationship Id="rId5" Type="http://schemas.openxmlformats.org/officeDocument/2006/relationships/image" Target="../media/image7.png"/><Relationship Id="rId10" Type="http://schemas.openxmlformats.org/officeDocument/2006/relationships/image" Target="../media/image12.gif"/><Relationship Id="rId4" Type="http://schemas.openxmlformats.org/officeDocument/2006/relationships/image" Target="../media/image6.jpeg"/><Relationship Id="rId9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oleObject" Target="../embeddings/oleObject6.bin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7.png"/><Relationship Id="rId11" Type="http://schemas.openxmlformats.org/officeDocument/2006/relationships/image" Target="../media/image12.gif"/><Relationship Id="rId5" Type="http://schemas.openxmlformats.org/officeDocument/2006/relationships/image" Target="../media/image6.jpeg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oleObject" Target="../embeddings/oleObject7.bin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7.png"/><Relationship Id="rId11" Type="http://schemas.openxmlformats.org/officeDocument/2006/relationships/image" Target="../media/image12.gif"/><Relationship Id="rId5" Type="http://schemas.openxmlformats.org/officeDocument/2006/relationships/image" Target="../media/image6.jpeg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jpeg"/><Relationship Id="rId14" Type="http://schemas.openxmlformats.org/officeDocument/2006/relationships/oleObject" Target="../embeddings/oleObject8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oleObject" Target="../embeddings/oleObject9.bin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7.png"/><Relationship Id="rId11" Type="http://schemas.openxmlformats.org/officeDocument/2006/relationships/image" Target="../media/image12.gif"/><Relationship Id="rId5" Type="http://schemas.openxmlformats.org/officeDocument/2006/relationships/image" Target="../media/image6.jpeg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12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11" Type="http://schemas.openxmlformats.org/officeDocument/2006/relationships/image" Target="../media/image4.png"/><Relationship Id="rId5" Type="http://schemas.openxmlformats.org/officeDocument/2006/relationships/image" Target="../media/image7.png"/><Relationship Id="rId10" Type="http://schemas.openxmlformats.org/officeDocument/2006/relationships/image" Target="../media/image12.gif"/><Relationship Id="rId4" Type="http://schemas.openxmlformats.org/officeDocument/2006/relationships/image" Target="../media/image6.jpeg"/><Relationship Id="rId9" Type="http://schemas.openxmlformats.org/officeDocument/2006/relationships/image" Target="../media/image11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11" Type="http://schemas.openxmlformats.org/officeDocument/2006/relationships/image" Target="../media/image4.png"/><Relationship Id="rId5" Type="http://schemas.openxmlformats.org/officeDocument/2006/relationships/image" Target="../media/image7.png"/><Relationship Id="rId10" Type="http://schemas.openxmlformats.org/officeDocument/2006/relationships/image" Target="../media/image12.gif"/><Relationship Id="rId4" Type="http://schemas.openxmlformats.org/officeDocument/2006/relationships/image" Target="../media/image6.jpeg"/><Relationship Id="rId9" Type="http://schemas.openxmlformats.org/officeDocument/2006/relationships/image" Target="../media/image11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11" Type="http://schemas.openxmlformats.org/officeDocument/2006/relationships/image" Target="../media/image4.png"/><Relationship Id="rId5" Type="http://schemas.openxmlformats.org/officeDocument/2006/relationships/image" Target="../media/image7.png"/><Relationship Id="rId10" Type="http://schemas.openxmlformats.org/officeDocument/2006/relationships/image" Target="../media/image12.gif"/><Relationship Id="rId4" Type="http://schemas.openxmlformats.org/officeDocument/2006/relationships/image" Target="../media/image6.jpeg"/><Relationship Id="rId9" Type="http://schemas.openxmlformats.org/officeDocument/2006/relationships/image" Target="../media/image11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oleObject" Target="../embeddings/oleObject10.bin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7.png"/><Relationship Id="rId11" Type="http://schemas.openxmlformats.org/officeDocument/2006/relationships/image" Target="../media/image12.gif"/><Relationship Id="rId5" Type="http://schemas.openxmlformats.org/officeDocument/2006/relationships/image" Target="../media/image6.jpeg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23.wmf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7.png"/><Relationship Id="rId11" Type="http://schemas.openxmlformats.org/officeDocument/2006/relationships/image" Target="../media/image12.gif"/><Relationship Id="rId5" Type="http://schemas.openxmlformats.org/officeDocument/2006/relationships/image" Target="../media/image6.jpeg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jpeg"/><Relationship Id="rId14" Type="http://schemas.openxmlformats.org/officeDocument/2006/relationships/oleObject" Target="../embeddings/oleObject11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oleObject" Target="../embeddings/oleObject12.bin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7.png"/><Relationship Id="rId11" Type="http://schemas.openxmlformats.org/officeDocument/2006/relationships/image" Target="../media/image12.gif"/><Relationship Id="rId5" Type="http://schemas.openxmlformats.org/officeDocument/2006/relationships/image" Target="../media/image6.jpeg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oleObject" Target="../embeddings/oleObject13.bin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7.png"/><Relationship Id="rId11" Type="http://schemas.openxmlformats.org/officeDocument/2006/relationships/image" Target="../media/image12.gif"/><Relationship Id="rId5" Type="http://schemas.openxmlformats.org/officeDocument/2006/relationships/image" Target="../media/image6.jpeg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oleObject" Target="../embeddings/oleObject14.bin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7.png"/><Relationship Id="rId11" Type="http://schemas.openxmlformats.org/officeDocument/2006/relationships/image" Target="../media/image12.gif"/><Relationship Id="rId5" Type="http://schemas.openxmlformats.org/officeDocument/2006/relationships/image" Target="../media/image6.jpeg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jpeg"/><Relationship Id="rId14" Type="http://schemas.openxmlformats.org/officeDocument/2006/relationships/oleObject" Target="../embeddings/oleObject15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oleObject" Target="../embeddings/oleObject16.bin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7.png"/><Relationship Id="rId11" Type="http://schemas.openxmlformats.org/officeDocument/2006/relationships/image" Target="../media/image12.gif"/><Relationship Id="rId5" Type="http://schemas.openxmlformats.org/officeDocument/2006/relationships/image" Target="../media/image6.jpeg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oleObject" Target="../embeddings/oleObject17.bin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7.png"/><Relationship Id="rId11" Type="http://schemas.openxmlformats.org/officeDocument/2006/relationships/image" Target="../media/image12.gif"/><Relationship Id="rId5" Type="http://schemas.openxmlformats.org/officeDocument/2006/relationships/image" Target="../media/image6.jpeg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11" Type="http://schemas.openxmlformats.org/officeDocument/2006/relationships/image" Target="../media/image4.png"/><Relationship Id="rId5" Type="http://schemas.openxmlformats.org/officeDocument/2006/relationships/image" Target="../media/image7.png"/><Relationship Id="rId10" Type="http://schemas.openxmlformats.org/officeDocument/2006/relationships/image" Target="../media/image12.gif"/><Relationship Id="rId4" Type="http://schemas.openxmlformats.org/officeDocument/2006/relationships/image" Target="../media/image6.jpeg"/><Relationship Id="rId9" Type="http://schemas.openxmlformats.org/officeDocument/2006/relationships/image" Target="../media/image11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oleObject" Target="../embeddings/oleObject18.bin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7.png"/><Relationship Id="rId11" Type="http://schemas.openxmlformats.org/officeDocument/2006/relationships/image" Target="../media/image12.gif"/><Relationship Id="rId5" Type="http://schemas.openxmlformats.org/officeDocument/2006/relationships/image" Target="../media/image6.jpeg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oleObject" Target="../embeddings/oleObject19.bin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7.png"/><Relationship Id="rId11" Type="http://schemas.openxmlformats.org/officeDocument/2006/relationships/image" Target="../media/image12.gif"/><Relationship Id="rId5" Type="http://schemas.openxmlformats.org/officeDocument/2006/relationships/image" Target="../media/image6.jpeg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11" Type="http://schemas.openxmlformats.org/officeDocument/2006/relationships/image" Target="../media/image4.png"/><Relationship Id="rId5" Type="http://schemas.openxmlformats.org/officeDocument/2006/relationships/image" Target="../media/image7.png"/><Relationship Id="rId10" Type="http://schemas.openxmlformats.org/officeDocument/2006/relationships/image" Target="../media/image12.gif"/><Relationship Id="rId4" Type="http://schemas.openxmlformats.org/officeDocument/2006/relationships/image" Target="../media/image6.jpeg"/><Relationship Id="rId9" Type="http://schemas.openxmlformats.org/officeDocument/2006/relationships/image" Target="../media/image11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11" Type="http://schemas.openxmlformats.org/officeDocument/2006/relationships/image" Target="../media/image4.png"/><Relationship Id="rId5" Type="http://schemas.openxmlformats.org/officeDocument/2006/relationships/image" Target="../media/image7.png"/><Relationship Id="rId10" Type="http://schemas.openxmlformats.org/officeDocument/2006/relationships/image" Target="../media/image12.gif"/><Relationship Id="rId4" Type="http://schemas.openxmlformats.org/officeDocument/2006/relationships/image" Target="../media/image6.jpeg"/><Relationship Id="rId9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152400"/>
            <a:ext cx="758825" cy="947738"/>
          </a:xfrm>
          <a:prstGeom prst="rect">
            <a:avLst/>
          </a:prstGeom>
          <a:solidFill>
            <a:srgbClr val="FFFF99">
              <a:alpha val="50000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15362" name="Picture 2" descr="Promitheu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228600"/>
            <a:ext cx="838200" cy="838200"/>
          </a:xfrm>
          <a:prstGeom prst="rect">
            <a:avLst/>
          </a:prstGeom>
          <a:noFill/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990600" y="284163"/>
            <a:ext cx="7162800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l-GR" sz="1800">
                <a:solidFill>
                  <a:srgbClr val="FFFF99"/>
                </a:solidFill>
              </a:rPr>
              <a:t>ΕΘΝΙΚΟ ΜΕΤΣΟΒΙΟ ΠΟΛΥΤΕΧΝΕΙΟ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l-GR" sz="1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ΣΧΟΛΗ ΝΑΥΠΗΓΩΝ ΜΗΧΑΝΟΛΟΓΩΝ ΜΗΧΑΝΙΚΩΝ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l-GR" sz="1800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ΠΕΡΙΟΧΗ ΘΑΛΑΣΣΙΩΝ ΜΕΤΑΦΟΡΩΝ</a:t>
            </a:r>
            <a:endParaRPr lang="en-GB" sz="1800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900113" y="2205038"/>
            <a:ext cx="72390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l-GR" sz="2800" b="1">
                <a:solidFill>
                  <a:srgbClr val="FFFF99"/>
                </a:solidFill>
              </a:rPr>
              <a:t>«Στρατηγική Διαπραγμάτευσης Ναυτιλιακών Παραγώγων με Χρήση Τεχνητών Νευρωνικών Δικτύων»</a:t>
            </a:r>
            <a:endParaRPr lang="en-GB" sz="2800" b="1">
              <a:solidFill>
                <a:srgbClr val="FFFF99"/>
              </a:solidFill>
            </a:endParaRP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3810000" y="6096000"/>
            <a:ext cx="152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800">
                <a:solidFill>
                  <a:srgbClr val="FFFF99"/>
                </a:solidFill>
              </a:rPr>
              <a:t>ΑΘΗΝΑ 2008</a:t>
            </a:r>
            <a:endParaRPr lang="en-GB" sz="1800">
              <a:solidFill>
                <a:srgbClr val="FFFF99"/>
              </a:solidFill>
            </a:endParaRPr>
          </a:p>
        </p:txBody>
      </p:sp>
      <p:graphicFrame>
        <p:nvGraphicFramePr>
          <p:cNvPr id="15375" name="Object 15"/>
          <p:cNvGraphicFramePr>
            <a:graphicFrameLocks noChangeAspect="1"/>
          </p:cNvGraphicFramePr>
          <p:nvPr/>
        </p:nvGraphicFramePr>
        <p:xfrm>
          <a:off x="4500563" y="3703638"/>
          <a:ext cx="5662612" cy="2644775"/>
        </p:xfrm>
        <a:graphic>
          <a:graphicData uri="http://schemas.openxmlformats.org/presentationml/2006/ole">
            <p:oleObj spid="_x0000_s15375" name="AutoCAD Drawing" r:id="rId5" imgW="11496600" imgH="5372280" progId="AutoCAD.Drawing.16">
              <p:embed/>
            </p:oleObj>
          </a:graphicData>
        </a:graphic>
      </p:graphicFrame>
      <p:graphicFrame>
        <p:nvGraphicFramePr>
          <p:cNvPr id="15376" name="Object 16"/>
          <p:cNvGraphicFramePr>
            <a:graphicFrameLocks noChangeAspect="1"/>
          </p:cNvGraphicFramePr>
          <p:nvPr/>
        </p:nvGraphicFramePr>
        <p:xfrm>
          <a:off x="5435600" y="3933825"/>
          <a:ext cx="3862388" cy="1803400"/>
        </p:xfrm>
        <a:graphic>
          <a:graphicData uri="http://schemas.openxmlformats.org/presentationml/2006/ole">
            <p:oleObj spid="_x0000_s15376" name="AutoCAD Drawing" r:id="rId6" imgW="11496600" imgH="5372280" progId="AutoCAD.Drawing.16">
              <p:embed/>
            </p:oleObj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1187450" y="1484313"/>
            <a:ext cx="7199313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742950" lvl="1" indent="-285750">
              <a:spcBef>
                <a:spcPct val="20000"/>
              </a:spcBef>
            </a:pPr>
            <a:r>
              <a:rPr lang="el-GR" sz="2400" i="1">
                <a:solidFill>
                  <a:srgbClr val="FFFF99"/>
                </a:solidFill>
              </a:rPr>
              <a:t>«Είναι πολύ καλύτερο το να προβλέπει κανείς χωρίς βεβαιότητα από το να μην προβλέπει καθόλου»</a:t>
            </a:r>
          </a:p>
          <a:p>
            <a:pPr marL="742950" lvl="1" indent="-285750" algn="r">
              <a:spcBef>
                <a:spcPct val="20000"/>
              </a:spcBef>
            </a:pPr>
            <a:r>
              <a:rPr lang="el-GR" sz="1600" i="1">
                <a:solidFill>
                  <a:srgbClr val="FFFF99"/>
                </a:solidFill>
              </a:rPr>
              <a:t>Η</a:t>
            </a:r>
            <a:r>
              <a:rPr lang="en-US" sz="1600" i="1">
                <a:solidFill>
                  <a:srgbClr val="FFFF99"/>
                </a:solidFill>
              </a:rPr>
              <a:t>enri Poincare</a:t>
            </a:r>
            <a:endParaRPr lang="en-GB" sz="1600" i="1">
              <a:solidFill>
                <a:srgbClr val="FFFF99"/>
              </a:solidFill>
            </a:endParaRPr>
          </a:p>
        </p:txBody>
      </p:sp>
      <p:pic>
        <p:nvPicPr>
          <p:cNvPr id="6150" name="Picture 6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151" name="Group 7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6152" name="Picture 8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3" name="Picture 9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4" name="Picture 10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5" name="Picture 11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6" name="Picture 12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7" name="Picture 13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158" name="Picture 14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6159" name="Rectangle 15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ΣΥΝΟΨΗ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6161" name="Picture 17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6168" name="Group 24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6160" name="Text Box 16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 Θαλασσιών Μεταφορών, Σχολή Ναυπηγών Μηχανολόγων Μηχανικών ΕΜΠ    </a:t>
              </a:r>
              <a:r>
                <a:rPr lang="en-US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16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 Απριλίου 2008                    </a:t>
              </a:r>
              <a:fld id="{FD18BE2A-1DAE-48EF-8F79-4276B0A841A4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2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6162" name="Group 18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6163" name="Rectangle 19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6164" name="Rectangle 20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6165" name="Picture 21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6169" name="Rectangle 25"/>
          <p:cNvSpPr>
            <a:spLocks noChangeArrowheads="1"/>
          </p:cNvSpPr>
          <p:nvPr/>
        </p:nvSpPr>
        <p:spPr bwMode="auto">
          <a:xfrm>
            <a:off x="1619250" y="2781300"/>
            <a:ext cx="7199313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22288" lvl="1">
              <a:spcBef>
                <a:spcPct val="20000"/>
              </a:spcBef>
            </a:pPr>
            <a:r>
              <a:rPr lang="el-GR" sz="1800">
                <a:solidFill>
                  <a:srgbClr val="FFFF99"/>
                </a:solidFill>
              </a:rPr>
              <a:t>Ανάπτυξη αυτοματοποιημένου μοντέλου πρόβλεψης ικανό να συμβουλεύει προς ασφαλείς και κερδοφόρες κινήσεις στην αγορά των Ναυτιλιακών Παραγώγων</a:t>
            </a:r>
            <a:endParaRPr lang="en-GB" sz="1800">
              <a:solidFill>
                <a:srgbClr val="FFFF99"/>
              </a:solidFill>
            </a:endParaRPr>
          </a:p>
        </p:txBody>
      </p:sp>
      <p:sp>
        <p:nvSpPr>
          <p:cNvPr id="6172" name="Rectangle 28"/>
          <p:cNvSpPr>
            <a:spLocks noChangeArrowheads="1"/>
          </p:cNvSpPr>
          <p:nvPr/>
        </p:nvSpPr>
        <p:spPr bwMode="auto">
          <a:xfrm>
            <a:off x="827088" y="3860800"/>
            <a:ext cx="13684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lvl="1">
              <a:spcBef>
                <a:spcPct val="20000"/>
              </a:spcBef>
            </a:pPr>
            <a:r>
              <a:rPr lang="el-GR" sz="2000" b="1">
                <a:solidFill>
                  <a:srgbClr val="FFFF99"/>
                </a:solidFill>
              </a:rPr>
              <a:t>Σκοπός:</a:t>
            </a:r>
            <a:endParaRPr lang="en-GB" sz="2000" b="1">
              <a:solidFill>
                <a:srgbClr val="FFFF99"/>
              </a:solidFill>
            </a:endParaRPr>
          </a:p>
        </p:txBody>
      </p:sp>
      <p:sp>
        <p:nvSpPr>
          <p:cNvPr id="6173" name="Rectangle 29"/>
          <p:cNvSpPr>
            <a:spLocks noChangeArrowheads="1"/>
          </p:cNvSpPr>
          <p:nvPr/>
        </p:nvSpPr>
        <p:spPr bwMode="auto">
          <a:xfrm>
            <a:off x="827088" y="2708275"/>
            <a:ext cx="15113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lvl="1">
              <a:spcBef>
                <a:spcPct val="20000"/>
              </a:spcBef>
            </a:pPr>
            <a:r>
              <a:rPr lang="el-GR" sz="2000" b="1">
                <a:solidFill>
                  <a:srgbClr val="FFFF99"/>
                </a:solidFill>
              </a:rPr>
              <a:t>Στόχος:</a:t>
            </a:r>
            <a:endParaRPr lang="en-GB" sz="2000" b="1">
              <a:solidFill>
                <a:srgbClr val="FFFF99"/>
              </a:solidFill>
            </a:endParaRPr>
          </a:p>
        </p:txBody>
      </p:sp>
      <p:sp>
        <p:nvSpPr>
          <p:cNvPr id="6174" name="Rectangle 30"/>
          <p:cNvSpPr>
            <a:spLocks noChangeArrowheads="1"/>
          </p:cNvSpPr>
          <p:nvPr/>
        </p:nvSpPr>
        <p:spPr bwMode="auto">
          <a:xfrm>
            <a:off x="1835150" y="3933825"/>
            <a:ext cx="648017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5113" lvl="1" indent="1588">
              <a:spcBef>
                <a:spcPct val="20000"/>
              </a:spcBef>
              <a:tabLst>
                <a:tab pos="85725" algn="l"/>
              </a:tabLst>
            </a:pPr>
            <a:r>
              <a:rPr lang="el-GR" sz="1800">
                <a:solidFill>
                  <a:srgbClr val="FFFF99"/>
                </a:solidFill>
              </a:rPr>
              <a:t>Διεξαγωγή συμπερασμάτων για τη χρήση ΤΝΔ στην πρόβλεψη  οικονομικών μεγεθών και αξιολόγηση αυτών </a:t>
            </a:r>
            <a:endParaRPr lang="en-GB" sz="1800">
              <a:solidFill>
                <a:srgbClr val="FFFF99"/>
              </a:solidFill>
            </a:endParaRPr>
          </a:p>
        </p:txBody>
      </p:sp>
      <p:sp>
        <p:nvSpPr>
          <p:cNvPr id="6176" name="Rectangle 32"/>
          <p:cNvSpPr>
            <a:spLocks noChangeArrowheads="1"/>
          </p:cNvSpPr>
          <p:nvPr/>
        </p:nvSpPr>
        <p:spPr bwMode="auto">
          <a:xfrm>
            <a:off x="827088" y="4797425"/>
            <a:ext cx="13684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lvl="1">
              <a:spcBef>
                <a:spcPct val="20000"/>
              </a:spcBef>
            </a:pPr>
            <a:r>
              <a:rPr lang="el-GR" sz="2000" b="1">
                <a:solidFill>
                  <a:srgbClr val="FFFF99"/>
                </a:solidFill>
              </a:rPr>
              <a:t>Δομή:</a:t>
            </a:r>
            <a:endParaRPr lang="en-GB" sz="2000" b="1">
              <a:solidFill>
                <a:srgbClr val="FFFF99"/>
              </a:solidFill>
            </a:endParaRPr>
          </a:p>
        </p:txBody>
      </p:sp>
      <p:sp>
        <p:nvSpPr>
          <p:cNvPr id="6178" name="Rectangle 34"/>
          <p:cNvSpPr>
            <a:spLocks noChangeArrowheads="1"/>
          </p:cNvSpPr>
          <p:nvPr/>
        </p:nvSpPr>
        <p:spPr bwMode="auto">
          <a:xfrm>
            <a:off x="1908175" y="4868863"/>
            <a:ext cx="648017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80975" lvl="1" indent="-1588">
              <a:spcBef>
                <a:spcPct val="20000"/>
              </a:spcBef>
              <a:buFontTx/>
              <a:buChar char="•"/>
              <a:tabLst>
                <a:tab pos="85725" algn="l"/>
              </a:tabLst>
            </a:pPr>
            <a:r>
              <a:rPr lang="el-GR" sz="1800">
                <a:solidFill>
                  <a:srgbClr val="FFFF99"/>
                </a:solidFill>
              </a:rPr>
              <a:t> Παρουσίαση Ναυτιλιακών Παραγώγων και Τεχνητών   </a:t>
            </a:r>
          </a:p>
          <a:p>
            <a:pPr marL="180975" lvl="1" indent="-1588">
              <a:spcBef>
                <a:spcPct val="20000"/>
              </a:spcBef>
              <a:tabLst>
                <a:tab pos="85725" algn="l"/>
              </a:tabLst>
            </a:pPr>
            <a:r>
              <a:rPr lang="el-GR" sz="1800">
                <a:solidFill>
                  <a:srgbClr val="FFFF99"/>
                </a:solidFill>
              </a:rPr>
              <a:t>  Νευρωνικών Δικτύων</a:t>
            </a:r>
          </a:p>
          <a:p>
            <a:pPr marL="180975" lvl="1" indent="-1588">
              <a:spcBef>
                <a:spcPct val="20000"/>
              </a:spcBef>
              <a:buFontTx/>
              <a:buChar char="•"/>
              <a:tabLst>
                <a:tab pos="85725" algn="l"/>
              </a:tabLst>
            </a:pPr>
            <a:r>
              <a:rPr lang="el-GR" sz="1800">
                <a:solidFill>
                  <a:srgbClr val="FFFF99"/>
                </a:solidFill>
              </a:rPr>
              <a:t> Σχεδίαση και παραμετροποίηση μοντέλου</a:t>
            </a:r>
          </a:p>
          <a:p>
            <a:pPr marL="180975" lvl="1" indent="-1588">
              <a:spcBef>
                <a:spcPct val="20000"/>
              </a:spcBef>
              <a:buFontTx/>
              <a:buChar char="•"/>
              <a:tabLst>
                <a:tab pos="85725" algn="l"/>
              </a:tabLst>
            </a:pPr>
            <a:r>
              <a:rPr lang="en-US" sz="1800">
                <a:solidFill>
                  <a:srgbClr val="FFFF99"/>
                </a:solidFill>
              </a:rPr>
              <a:t> </a:t>
            </a:r>
            <a:r>
              <a:rPr lang="el-GR" sz="1800">
                <a:solidFill>
                  <a:srgbClr val="FFFF99"/>
                </a:solidFill>
              </a:rPr>
              <a:t>Αξιολόγηση παραγόμενων αποτελεσμάτων (Πρόβλεψης)</a:t>
            </a:r>
            <a:endParaRPr lang="en-GB" sz="1800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685800" y="1371600"/>
            <a:ext cx="78486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2925" indent="-542925">
              <a:spcBef>
                <a:spcPct val="20000"/>
              </a:spcBef>
            </a:pPr>
            <a:r>
              <a:rPr lang="en-US" sz="1800" b="1">
                <a:solidFill>
                  <a:srgbClr val="FFFF99"/>
                </a:solidFill>
              </a:rPr>
              <a:t>Spot</a:t>
            </a:r>
            <a:r>
              <a:rPr lang="el-GR" sz="1800" b="1">
                <a:solidFill>
                  <a:srgbClr val="FFFF99"/>
                </a:solidFill>
              </a:rPr>
              <a:t>:</a:t>
            </a:r>
            <a:r>
              <a:rPr lang="el-GR" sz="1800">
                <a:solidFill>
                  <a:srgbClr val="FFFF99"/>
                </a:solidFill>
              </a:rPr>
              <a:t> 		Η φυσική (πραγματική) αγορά, στην οποία οι συναλλαγές 			εκκαθαρίζονται αμέσως</a:t>
            </a:r>
          </a:p>
          <a:p>
            <a:pPr marL="542925" indent="-542925">
              <a:spcBef>
                <a:spcPct val="20000"/>
              </a:spcBef>
            </a:pPr>
            <a:endParaRPr lang="el-GR" sz="1800">
              <a:solidFill>
                <a:srgbClr val="FFFF99"/>
              </a:solidFill>
            </a:endParaRPr>
          </a:p>
          <a:p>
            <a:pPr marL="542925" indent="-542925">
              <a:spcBef>
                <a:spcPct val="20000"/>
              </a:spcBef>
            </a:pPr>
            <a:r>
              <a:rPr lang="el-GR" sz="1800" b="1">
                <a:solidFill>
                  <a:srgbClr val="FFFF99"/>
                </a:solidFill>
              </a:rPr>
              <a:t>Ενεργητικό:</a:t>
            </a:r>
            <a:r>
              <a:rPr lang="el-GR" sz="1800">
                <a:solidFill>
                  <a:srgbClr val="FFFF99"/>
                </a:solidFill>
              </a:rPr>
              <a:t> 	Το οποιοδήποτε περιουσιακό στοιχείο (φυσικό ή 				χρηματοοικονομικό) το οποίο διαπραγματεύεται στη </a:t>
            </a:r>
            <a:r>
              <a:rPr lang="en-US" sz="1800">
                <a:solidFill>
                  <a:srgbClr val="FFFF99"/>
                </a:solidFill>
              </a:rPr>
              <a:t>Spot </a:t>
            </a:r>
            <a:r>
              <a:rPr lang="el-GR" sz="1800">
                <a:solidFill>
                  <a:srgbClr val="FFFF99"/>
                </a:solidFill>
              </a:rPr>
              <a:t>			αγορά και υποκαθιστάται από παράγωγα στην αγορά 			παραγώγων</a:t>
            </a:r>
          </a:p>
          <a:p>
            <a:pPr marL="542925" indent="-542925">
              <a:spcBef>
                <a:spcPct val="20000"/>
              </a:spcBef>
            </a:pPr>
            <a:endParaRPr lang="el-GR" sz="1800">
              <a:solidFill>
                <a:srgbClr val="FFFF99"/>
              </a:solidFill>
            </a:endParaRPr>
          </a:p>
          <a:p>
            <a:pPr marL="542925" indent="-542925">
              <a:spcBef>
                <a:spcPct val="20000"/>
              </a:spcBef>
            </a:pPr>
            <a:r>
              <a:rPr lang="el-GR" sz="1800" b="1">
                <a:solidFill>
                  <a:srgbClr val="FFFF99"/>
                </a:solidFill>
              </a:rPr>
              <a:t>Αρνητική θέση (</a:t>
            </a:r>
            <a:r>
              <a:rPr lang="en-US" sz="1800" b="1">
                <a:solidFill>
                  <a:srgbClr val="FFFF99"/>
                </a:solidFill>
              </a:rPr>
              <a:t>Short position)</a:t>
            </a:r>
            <a:endParaRPr lang="el-GR" sz="1800">
              <a:solidFill>
                <a:srgbClr val="FFFF99"/>
              </a:solidFill>
            </a:endParaRPr>
          </a:p>
          <a:p>
            <a:pPr marL="542925" indent="-542925">
              <a:spcBef>
                <a:spcPct val="20000"/>
              </a:spcBef>
            </a:pPr>
            <a:r>
              <a:rPr lang="el-GR" sz="1800">
                <a:solidFill>
                  <a:srgbClr val="FFFF99"/>
                </a:solidFill>
              </a:rPr>
              <a:t>	Θέση </a:t>
            </a:r>
            <a:r>
              <a:rPr lang="en-US" sz="1800">
                <a:solidFill>
                  <a:srgbClr val="FFFF99"/>
                </a:solidFill>
              </a:rPr>
              <a:t>short </a:t>
            </a:r>
            <a:r>
              <a:rPr lang="el-GR" sz="1800">
                <a:solidFill>
                  <a:srgbClr val="FFFF99"/>
                </a:solidFill>
              </a:rPr>
              <a:t>ή αρνητική λαμβάνει ο διαπραγματευτής που συμφωνεί να πουλήσει κάποιο αγαθό (φυσικό ή χρηματοοικονομικό)</a:t>
            </a:r>
          </a:p>
          <a:p>
            <a:pPr marL="542925" indent="-542925">
              <a:spcBef>
                <a:spcPct val="20000"/>
              </a:spcBef>
            </a:pPr>
            <a:endParaRPr lang="el-GR" sz="1800">
              <a:solidFill>
                <a:srgbClr val="FFFF99"/>
              </a:solidFill>
            </a:endParaRPr>
          </a:p>
          <a:p>
            <a:pPr marL="542925" indent="-542925">
              <a:spcBef>
                <a:spcPct val="20000"/>
              </a:spcBef>
            </a:pPr>
            <a:r>
              <a:rPr lang="el-GR" sz="1800" b="1">
                <a:solidFill>
                  <a:srgbClr val="FFFF99"/>
                </a:solidFill>
              </a:rPr>
              <a:t>Θετική θέση </a:t>
            </a:r>
            <a:r>
              <a:rPr lang="en-US" sz="1800" b="1">
                <a:solidFill>
                  <a:srgbClr val="FFFF99"/>
                </a:solidFill>
              </a:rPr>
              <a:t>(Long position)</a:t>
            </a:r>
            <a:endParaRPr lang="el-GR" sz="1800" b="1">
              <a:solidFill>
                <a:srgbClr val="FFFF99"/>
              </a:solidFill>
            </a:endParaRPr>
          </a:p>
          <a:p>
            <a:pPr marL="542925" indent="-542925">
              <a:spcBef>
                <a:spcPct val="20000"/>
              </a:spcBef>
            </a:pPr>
            <a:r>
              <a:rPr lang="el-GR" sz="1800">
                <a:solidFill>
                  <a:srgbClr val="FFFF99"/>
                </a:solidFill>
              </a:rPr>
              <a:t>	Θέση </a:t>
            </a:r>
            <a:r>
              <a:rPr lang="en-US" sz="1800">
                <a:solidFill>
                  <a:srgbClr val="FFFF99"/>
                </a:solidFill>
              </a:rPr>
              <a:t>long </a:t>
            </a:r>
            <a:r>
              <a:rPr lang="el-GR" sz="1800">
                <a:solidFill>
                  <a:srgbClr val="FFFF99"/>
                </a:solidFill>
              </a:rPr>
              <a:t>ή θετική λαμβάνει ο διαπραγματευτής που συμφωνεί να </a:t>
            </a:r>
            <a:r>
              <a:rPr lang="en-US" sz="1800">
                <a:solidFill>
                  <a:srgbClr val="FFFF99"/>
                </a:solidFill>
              </a:rPr>
              <a:t> </a:t>
            </a:r>
            <a:r>
              <a:rPr lang="el-GR" sz="1800">
                <a:solidFill>
                  <a:srgbClr val="FFFF99"/>
                </a:solidFill>
              </a:rPr>
              <a:t> αγοράσει κάποιο αγαθό (φυσικό ή χρηματοοικονομικό)</a:t>
            </a:r>
          </a:p>
          <a:p>
            <a:pPr marL="542925" indent="-542925">
              <a:spcBef>
                <a:spcPct val="20000"/>
              </a:spcBef>
            </a:pPr>
            <a:endParaRPr lang="en-GB" sz="1800">
              <a:solidFill>
                <a:srgbClr val="FFFF99"/>
              </a:solidFill>
            </a:endParaRPr>
          </a:p>
        </p:txBody>
      </p:sp>
      <p:pic>
        <p:nvPicPr>
          <p:cNvPr id="19459" name="Picture 3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9460" name="Group 4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19461" name="Picture 5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62" name="Picture 6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63" name="Picture 7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64" name="Picture 8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65" name="Picture 9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66" name="Picture 10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9467" name="Picture 11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19468" name="Rectangle 12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Ορολογία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19469" name="Picture 13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19470" name="Group 14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19471" name="Text Box 15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  </a:t>
              </a:r>
              <a:fld id="{0F930AE6-009A-48AC-8ABA-6F0E52ECF8C5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3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19472" name="Group 16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19473" name="Rectangle 17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19474" name="Rectangle 18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19475" name="Picture 19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042988" y="1700213"/>
            <a:ext cx="8101012" cy="1265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sz="2400" i="1">
                <a:solidFill>
                  <a:srgbClr val="FFFF99"/>
                </a:solidFill>
              </a:rPr>
              <a:t>“</a:t>
            </a:r>
            <a:r>
              <a:rPr lang="el-GR" sz="2400" i="1">
                <a:solidFill>
                  <a:srgbClr val="FFFF99"/>
                </a:solidFill>
              </a:rPr>
              <a:t>Χρηματοοικονομικές αξίες των οποίων η τιμή παράγεται από την πραγματική τιμή των ενεργητικών στα οποία βασίζονται, είτε αυτά είναι χρηματοοικονομικά ή φυσικά</a:t>
            </a:r>
            <a:r>
              <a:rPr lang="en-US" sz="2400" i="1">
                <a:solidFill>
                  <a:srgbClr val="FFFF99"/>
                </a:solidFill>
              </a:rPr>
              <a:t>”</a:t>
            </a:r>
            <a:endParaRPr lang="en-GB" sz="2400" i="1">
              <a:solidFill>
                <a:srgbClr val="FFFF99"/>
              </a:solidFill>
            </a:endParaRPr>
          </a:p>
        </p:txBody>
      </p:sp>
      <p:pic>
        <p:nvPicPr>
          <p:cNvPr id="18435" name="Picture 3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8436" name="Group 4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18437" name="Picture 5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38" name="Picture 6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39" name="Picture 7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0" name="Picture 8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1" name="Picture 9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2" name="Picture 10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8443" name="Picture 11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18444" name="Rectangle 12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Παράγωγα μέσα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18445" name="Picture 13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18446" name="Group 14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18447" name="Text Box 15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  </a:t>
              </a:r>
              <a:fld id="{041F3B27-4C86-4BA9-AACC-834DEF54B5E2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4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18448" name="Group 16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18449" name="Rectangle 17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18450" name="Rectangle 18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18451" name="Picture 19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18452" name="Rectangle 20"/>
          <p:cNvSpPr>
            <a:spLocks noChangeArrowheads="1"/>
          </p:cNvSpPr>
          <p:nvPr/>
        </p:nvSpPr>
        <p:spPr bwMode="auto">
          <a:xfrm>
            <a:off x="827088" y="1268413"/>
            <a:ext cx="12239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</a:pPr>
            <a:r>
              <a:rPr lang="el-GR" sz="2000" b="1">
                <a:solidFill>
                  <a:srgbClr val="FFFF99"/>
                </a:solidFill>
              </a:rPr>
              <a:t>Ορισμός:</a:t>
            </a:r>
            <a:endParaRPr lang="en-GB" sz="2000" b="1">
              <a:solidFill>
                <a:srgbClr val="FFFF99"/>
              </a:solidFill>
            </a:endParaRPr>
          </a:p>
        </p:txBody>
      </p:sp>
      <p:sp>
        <p:nvSpPr>
          <p:cNvPr id="18454" name="Rectangle 22"/>
          <p:cNvSpPr>
            <a:spLocks noChangeArrowheads="1"/>
          </p:cNvSpPr>
          <p:nvPr/>
        </p:nvSpPr>
        <p:spPr bwMode="auto">
          <a:xfrm>
            <a:off x="1042988" y="3573463"/>
            <a:ext cx="6913562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47675" indent="-447675">
              <a:spcBef>
                <a:spcPct val="20000"/>
              </a:spcBef>
              <a:buFontTx/>
              <a:buChar char="•"/>
            </a:pPr>
            <a:r>
              <a:rPr lang="el-GR" sz="2000">
                <a:solidFill>
                  <a:srgbClr val="FFFF99"/>
                </a:solidFill>
              </a:rPr>
              <a:t>Αποτελούν οικονομική συμφωνία μεταξύ δύο μερών (αντισυμβαλλόμενοι), ανταλλαγής ενεργητικού στο μέλλον</a:t>
            </a:r>
          </a:p>
          <a:p>
            <a:pPr marL="447675" indent="-447675">
              <a:spcBef>
                <a:spcPct val="20000"/>
              </a:spcBef>
              <a:buFontTx/>
              <a:buChar char="•"/>
            </a:pPr>
            <a:r>
              <a:rPr lang="el-GR" sz="2000">
                <a:solidFill>
                  <a:srgbClr val="FFFF99"/>
                </a:solidFill>
              </a:rPr>
              <a:t>Δε συνιστούν περιουσιακό στοιχείο από μόνα τους</a:t>
            </a:r>
          </a:p>
          <a:p>
            <a:pPr marL="447675" indent="-447675">
              <a:spcBef>
                <a:spcPct val="20000"/>
              </a:spcBef>
              <a:buFontTx/>
              <a:buChar char="•"/>
            </a:pPr>
            <a:r>
              <a:rPr lang="el-GR" sz="2000">
                <a:solidFill>
                  <a:srgbClr val="FFFF99"/>
                </a:solidFill>
              </a:rPr>
              <a:t>Αποσκοπούν στην αποτελεσματική διαχείριση του περιουσιακού στοιχείου που αντιπροσωπεύουν</a:t>
            </a:r>
          </a:p>
          <a:p>
            <a:pPr marL="447675" indent="-447675">
              <a:spcBef>
                <a:spcPct val="20000"/>
              </a:spcBef>
              <a:buFontTx/>
              <a:buChar char="•"/>
            </a:pPr>
            <a:r>
              <a:rPr lang="el-GR" sz="2000">
                <a:solidFill>
                  <a:srgbClr val="FFFF99"/>
                </a:solidFill>
              </a:rPr>
              <a:t>Συνεισφέρουν θετικά στη σταθερότητα και εξέλιξη της αγοράς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0724" name="Group 4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30725" name="Picture 5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26" name="Picture 6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27" name="Picture 7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28" name="Picture 8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29" name="Picture 9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30" name="Picture 10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0731" name="Picture 11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30732" name="Rectangle 12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Τεχνητά Νευρωνικά Δίκτυα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30733" name="Picture 13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30734" name="Group 14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30735" name="Text Box 15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C3DEC8A1-A117-4056-A45F-58CA88B5D5C6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5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30736" name="Group 16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30737" name="Rectangle 17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30738" name="Rectangle 18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30739" name="Picture 19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30740" name="Rectangle 20"/>
          <p:cNvSpPr>
            <a:spLocks noChangeArrowheads="1"/>
          </p:cNvSpPr>
          <p:nvPr/>
        </p:nvSpPr>
        <p:spPr bwMode="auto">
          <a:xfrm>
            <a:off x="1042988" y="1700213"/>
            <a:ext cx="8101012" cy="1265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sz="2400" i="1">
                <a:solidFill>
                  <a:srgbClr val="FFFF99"/>
                </a:solidFill>
              </a:rPr>
              <a:t>“</a:t>
            </a:r>
            <a:r>
              <a:rPr lang="el-GR" sz="2400" i="1">
                <a:solidFill>
                  <a:srgbClr val="FFFF99"/>
                </a:solidFill>
              </a:rPr>
              <a:t>Οποιοδήποτε τεχνολογικό σύστημα επεξεργασίας πληροφοριών εμπνευσμένο από μελέτες του ανθρώπινου εγκεφάλου και νευρικού συστήματος</a:t>
            </a:r>
            <a:r>
              <a:rPr lang="en-US" sz="2400" i="1">
                <a:solidFill>
                  <a:srgbClr val="FFFF99"/>
                </a:solidFill>
              </a:rPr>
              <a:t>”</a:t>
            </a:r>
            <a:endParaRPr lang="en-GB" sz="2400" i="1">
              <a:solidFill>
                <a:srgbClr val="FFFF99"/>
              </a:solidFill>
            </a:endParaRPr>
          </a:p>
        </p:txBody>
      </p:sp>
      <p:sp>
        <p:nvSpPr>
          <p:cNvPr id="30741" name="Rectangle 21"/>
          <p:cNvSpPr>
            <a:spLocks noChangeArrowheads="1"/>
          </p:cNvSpPr>
          <p:nvPr/>
        </p:nvSpPr>
        <p:spPr bwMode="auto">
          <a:xfrm>
            <a:off x="827088" y="1268413"/>
            <a:ext cx="12239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</a:pPr>
            <a:r>
              <a:rPr lang="el-GR" sz="2000" b="1">
                <a:solidFill>
                  <a:srgbClr val="FFFF99"/>
                </a:solidFill>
              </a:rPr>
              <a:t>Ορισμός:</a:t>
            </a:r>
            <a:endParaRPr lang="en-GB" sz="2000" b="1">
              <a:solidFill>
                <a:srgbClr val="FFFF99"/>
              </a:solidFill>
            </a:endParaRPr>
          </a:p>
        </p:txBody>
      </p:sp>
      <p:sp>
        <p:nvSpPr>
          <p:cNvPr id="30742" name="Rectangle 22"/>
          <p:cNvSpPr>
            <a:spLocks noChangeArrowheads="1"/>
          </p:cNvSpPr>
          <p:nvPr/>
        </p:nvSpPr>
        <p:spPr bwMode="auto">
          <a:xfrm>
            <a:off x="827088" y="3141663"/>
            <a:ext cx="25209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</a:pPr>
            <a:r>
              <a:rPr lang="el-GR" sz="2000" u="sng">
                <a:solidFill>
                  <a:srgbClr val="FFFF99"/>
                </a:solidFill>
              </a:rPr>
              <a:t>Βιολογικοί Νευρώνες</a:t>
            </a:r>
            <a:endParaRPr lang="en-GB" sz="2000" u="sng">
              <a:solidFill>
                <a:srgbClr val="FFFF99"/>
              </a:solidFill>
            </a:endParaRPr>
          </a:p>
        </p:txBody>
      </p:sp>
      <p:graphicFrame>
        <p:nvGraphicFramePr>
          <p:cNvPr id="30743" name="Object 23"/>
          <p:cNvGraphicFramePr>
            <a:graphicFrameLocks noGrp="1" noChangeAspect="1"/>
          </p:cNvGraphicFramePr>
          <p:nvPr>
            <p:ph/>
          </p:nvPr>
        </p:nvGraphicFramePr>
        <p:xfrm>
          <a:off x="4067175" y="2924175"/>
          <a:ext cx="4824413" cy="3124200"/>
        </p:xfrm>
        <a:graphic>
          <a:graphicData uri="http://schemas.openxmlformats.org/presentationml/2006/ole">
            <p:oleObj spid="_x0000_s30743" name="AutoCAD Drawing" r:id="rId13" imgW="11382480" imgH="7372440" progId="AutoCAD.Drawing.16">
              <p:embed/>
            </p:oleObj>
          </a:graphicData>
        </a:graphic>
      </p:graphicFrame>
      <p:sp>
        <p:nvSpPr>
          <p:cNvPr id="30745" name="Rectangle 25"/>
          <p:cNvSpPr>
            <a:spLocks noChangeArrowheads="1"/>
          </p:cNvSpPr>
          <p:nvPr/>
        </p:nvSpPr>
        <p:spPr bwMode="auto">
          <a:xfrm>
            <a:off x="755650" y="3716338"/>
            <a:ext cx="3455988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>
              <a:spcBef>
                <a:spcPct val="20000"/>
              </a:spcBef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Εισαγωγή πληροφορίας από Δενδρίτες</a:t>
            </a:r>
          </a:p>
          <a:p>
            <a:pPr marL="457200" indent="-457200">
              <a:spcBef>
                <a:spcPct val="20000"/>
              </a:spcBef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Επεξεργασία στο Σώμα (πυρήνας)</a:t>
            </a:r>
          </a:p>
          <a:p>
            <a:pPr marL="457200" indent="-457200">
              <a:spcBef>
                <a:spcPct val="20000"/>
              </a:spcBef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Εξαγωγή από τους Νευρίτες</a:t>
            </a:r>
          </a:p>
          <a:p>
            <a:pPr marL="457200" indent="-457200">
              <a:spcBef>
                <a:spcPct val="20000"/>
              </a:spcBef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Ρύθμιση στη Σύναψη</a:t>
            </a:r>
          </a:p>
          <a:p>
            <a:pPr marL="457200" indent="-457200">
              <a:spcBef>
                <a:spcPct val="20000"/>
              </a:spcBef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Εισαγωγή σε νέο νευρώνα</a:t>
            </a:r>
            <a:endParaRPr lang="en-GB" sz="1800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684213" y="3284538"/>
            <a:ext cx="2373312" cy="61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l-GR" sz="2800" b="1">
                <a:solidFill>
                  <a:srgbClr val="FFFF99"/>
                </a:solidFill>
              </a:rPr>
              <a:t>Λειτουργίες</a:t>
            </a:r>
            <a:endParaRPr lang="en-GB" sz="2800" b="1">
              <a:solidFill>
                <a:srgbClr val="FFFF99"/>
              </a:solidFill>
            </a:endParaRPr>
          </a:p>
        </p:txBody>
      </p:sp>
      <p:pic>
        <p:nvPicPr>
          <p:cNvPr id="31747" name="Picture 3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1748" name="Group 4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31749" name="Picture 5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750" name="Picture 6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751" name="Picture 7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752" name="Picture 8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753" name="Picture 9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754" name="Picture 10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1755" name="Picture 11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31756" name="Rectangle 12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Τεχνητός Νευρώνας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31757" name="Picture 13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31758" name="Group 14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31759" name="Text Box 15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FD43B213-8DA3-4618-9394-787822CE1CAB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6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31760" name="Group 16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31761" name="Rectangle 17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31762" name="Rectangle 18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31763" name="Picture 19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graphicFrame>
        <p:nvGraphicFramePr>
          <p:cNvPr id="31764" name="Object 20"/>
          <p:cNvGraphicFramePr>
            <a:graphicFrameLocks noGrp="1" noChangeAspect="1"/>
          </p:cNvGraphicFramePr>
          <p:nvPr>
            <p:ph/>
          </p:nvPr>
        </p:nvGraphicFramePr>
        <p:xfrm>
          <a:off x="3995738" y="1341438"/>
          <a:ext cx="5148262" cy="3335337"/>
        </p:xfrm>
        <a:graphic>
          <a:graphicData uri="http://schemas.openxmlformats.org/presentationml/2006/ole">
            <p:oleObj spid="_x0000_s31764" name="AutoCAD Drawing" r:id="rId13" imgW="11382480" imgH="7372440" progId="AutoCAD.Drawing.16">
              <p:embed/>
            </p:oleObj>
          </a:graphicData>
        </a:graphic>
      </p:graphicFrame>
      <p:sp>
        <p:nvSpPr>
          <p:cNvPr id="31766" name="Rectangle 22"/>
          <p:cNvSpPr>
            <a:spLocks noChangeArrowheads="1"/>
          </p:cNvSpPr>
          <p:nvPr/>
        </p:nvSpPr>
        <p:spPr bwMode="auto">
          <a:xfrm>
            <a:off x="684213" y="3932238"/>
            <a:ext cx="8064500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>
              <a:spcBef>
                <a:spcPct val="20000"/>
              </a:spcBef>
              <a:buFontTx/>
              <a:buAutoNum type="arabicPeriod"/>
            </a:pPr>
            <a:r>
              <a:rPr lang="el-GR" sz="2000">
                <a:solidFill>
                  <a:srgbClr val="FFFF99"/>
                </a:solidFill>
              </a:rPr>
              <a:t>Εισαγωγή Δεδομένων Χ</a:t>
            </a:r>
            <a:r>
              <a:rPr lang="en-US" sz="2000">
                <a:solidFill>
                  <a:srgbClr val="FFFF99"/>
                </a:solidFill>
              </a:rPr>
              <a:t>i</a:t>
            </a:r>
            <a:endParaRPr lang="el-GR" sz="2000">
              <a:solidFill>
                <a:srgbClr val="FFFF99"/>
              </a:solidFill>
            </a:endParaRPr>
          </a:p>
          <a:p>
            <a:pPr marL="457200" indent="-457200">
              <a:spcBef>
                <a:spcPct val="20000"/>
              </a:spcBef>
              <a:buFontTx/>
              <a:buAutoNum type="arabicPeriod"/>
            </a:pPr>
            <a:r>
              <a:rPr lang="el-GR" sz="2000">
                <a:solidFill>
                  <a:srgbClr val="FFFF99"/>
                </a:solidFill>
              </a:rPr>
              <a:t>Πολ/σμος με βάρος </a:t>
            </a:r>
            <a:r>
              <a:rPr lang="en-US" sz="2000">
                <a:solidFill>
                  <a:srgbClr val="FFFF99"/>
                </a:solidFill>
              </a:rPr>
              <a:t>Wi</a:t>
            </a:r>
            <a:endParaRPr lang="el-GR" sz="2000">
              <a:solidFill>
                <a:srgbClr val="FFFF99"/>
              </a:solidFill>
            </a:endParaRPr>
          </a:p>
          <a:p>
            <a:pPr marL="457200" indent="-457200">
              <a:spcBef>
                <a:spcPct val="20000"/>
              </a:spcBef>
              <a:buFontTx/>
              <a:buAutoNum type="arabicPeriod"/>
            </a:pPr>
            <a:r>
              <a:rPr lang="el-GR" sz="2000">
                <a:solidFill>
                  <a:srgbClr val="FFFF99"/>
                </a:solidFill>
              </a:rPr>
              <a:t>Φιλτράρισμα από το Κατώφλι θ</a:t>
            </a:r>
            <a:r>
              <a:rPr lang="el-GR" sz="800">
                <a:solidFill>
                  <a:srgbClr val="FFFF99"/>
                </a:solidFill>
              </a:rPr>
              <a:t>Ν</a:t>
            </a:r>
            <a:endParaRPr lang="el-GR" sz="2000">
              <a:solidFill>
                <a:srgbClr val="FFFF99"/>
              </a:solidFill>
            </a:endParaRPr>
          </a:p>
          <a:p>
            <a:pPr marL="457200" indent="-457200">
              <a:spcBef>
                <a:spcPct val="20000"/>
              </a:spcBef>
              <a:buFontTx/>
              <a:buAutoNum type="arabicPeriod"/>
            </a:pPr>
            <a:r>
              <a:rPr lang="el-GR" sz="2000">
                <a:solidFill>
                  <a:srgbClr val="FFFF99"/>
                </a:solidFill>
              </a:rPr>
              <a:t>Ενεργοποίηση Αθροιστή</a:t>
            </a:r>
            <a:endParaRPr lang="en-US" sz="2000">
              <a:solidFill>
                <a:srgbClr val="FFFF99"/>
              </a:solidFill>
            </a:endParaRPr>
          </a:p>
          <a:p>
            <a:pPr marL="457200" indent="-457200">
              <a:spcBef>
                <a:spcPct val="20000"/>
              </a:spcBef>
              <a:buFontTx/>
              <a:buAutoNum type="arabicPeriod"/>
            </a:pPr>
            <a:r>
              <a:rPr lang="el-GR" sz="2000">
                <a:solidFill>
                  <a:srgbClr val="FFFF99"/>
                </a:solidFill>
              </a:rPr>
              <a:t>Εφαρμογή Συνάρτησης Ενεργοποίησης</a:t>
            </a:r>
          </a:p>
          <a:p>
            <a:pPr marL="457200" indent="-457200">
              <a:spcBef>
                <a:spcPct val="20000"/>
              </a:spcBef>
              <a:buFontTx/>
              <a:buAutoNum type="arabicPeriod"/>
            </a:pPr>
            <a:r>
              <a:rPr lang="el-GR" sz="2000">
                <a:solidFill>
                  <a:srgbClr val="FFFF99"/>
                </a:solidFill>
              </a:rPr>
              <a:t>Εξαγωγή νέας πληροφορίας στο περιβάλλον ή προς άλλους νευρώνες</a:t>
            </a:r>
            <a:endParaRPr lang="en-GB" sz="2000">
              <a:solidFill>
                <a:srgbClr val="FFFF99"/>
              </a:solidFill>
            </a:endParaRPr>
          </a:p>
          <a:p>
            <a:pPr marL="457200" indent="-457200">
              <a:spcBef>
                <a:spcPct val="20000"/>
              </a:spcBef>
            </a:pPr>
            <a:endParaRPr lang="en-GB" sz="2000">
              <a:solidFill>
                <a:srgbClr val="FFFF99"/>
              </a:solidFill>
            </a:endParaRPr>
          </a:p>
        </p:txBody>
      </p:sp>
      <p:sp>
        <p:nvSpPr>
          <p:cNvPr id="31768" name="Rectangle 24"/>
          <p:cNvSpPr>
            <a:spLocks noChangeArrowheads="1"/>
          </p:cNvSpPr>
          <p:nvPr/>
        </p:nvSpPr>
        <p:spPr bwMode="auto">
          <a:xfrm>
            <a:off x="755650" y="1341438"/>
            <a:ext cx="3097213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5600" indent="-355600">
              <a:spcBef>
                <a:spcPct val="20000"/>
              </a:spcBef>
              <a:buFont typeface="Wingdings" pitchFamily="2" charset="2"/>
              <a:buChar char="Ø"/>
            </a:pPr>
            <a:r>
              <a:rPr lang="el-GR" sz="2400">
                <a:solidFill>
                  <a:srgbClr val="FFFF99"/>
                </a:solidFill>
              </a:rPr>
              <a:t>Παράλληλη λειτουργία νευρώνων</a:t>
            </a:r>
            <a:endParaRPr lang="en-GB" sz="2400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2772" name="Group 4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32773" name="Picture 5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74" name="Picture 6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75" name="Picture 7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76" name="Picture 8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77" name="Picture 9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78" name="Picture 10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2779" name="Picture 11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32780" name="Rectangle 12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Δομή Νευρωνικών Δικτύων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32781" name="Picture 13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32782" name="Group 14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32783" name="Text Box 15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239B281B-BF79-4B30-A55D-33683B5FE598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7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32784" name="Group 16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32785" name="Rectangle 17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32786" name="Rectangle 18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32787" name="Picture 19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32788" name="Rectangle 20"/>
          <p:cNvSpPr>
            <a:spLocks noChangeArrowheads="1"/>
          </p:cNvSpPr>
          <p:nvPr/>
        </p:nvSpPr>
        <p:spPr bwMode="auto">
          <a:xfrm>
            <a:off x="4067175" y="1557338"/>
            <a:ext cx="3744913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</a:rPr>
              <a:t>  Πλήρης Διασύνδεση (</a:t>
            </a:r>
            <a:r>
              <a:rPr lang="en-US" sz="1600">
                <a:solidFill>
                  <a:srgbClr val="FFFF99"/>
                </a:solidFill>
              </a:rPr>
              <a:t>Full Connection)</a:t>
            </a:r>
            <a:endParaRPr lang="el-GR" sz="1600">
              <a:solidFill>
                <a:srgbClr val="FFFF99"/>
              </a:solidFill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</a:rPr>
              <a:t>  Μερική Διασύνδεση</a:t>
            </a:r>
            <a:r>
              <a:rPr lang="en-US" sz="1600">
                <a:solidFill>
                  <a:srgbClr val="FFFF99"/>
                </a:solidFill>
              </a:rPr>
              <a:t> (Partial Connection)</a:t>
            </a:r>
            <a:endParaRPr lang="en-GB" sz="1600">
              <a:solidFill>
                <a:srgbClr val="FFFF99"/>
              </a:solidFill>
            </a:endParaRPr>
          </a:p>
        </p:txBody>
      </p:sp>
      <p:graphicFrame>
        <p:nvGraphicFramePr>
          <p:cNvPr id="32789" name="Object 21"/>
          <p:cNvGraphicFramePr>
            <a:graphicFrameLocks noGrp="1" noChangeAspect="1"/>
          </p:cNvGraphicFramePr>
          <p:nvPr>
            <p:ph/>
          </p:nvPr>
        </p:nvGraphicFramePr>
        <p:xfrm>
          <a:off x="3348038" y="2349500"/>
          <a:ext cx="6203950" cy="4019550"/>
        </p:xfrm>
        <a:graphic>
          <a:graphicData uri="http://schemas.openxmlformats.org/presentationml/2006/ole">
            <p:oleObj spid="_x0000_s32789" name="AutoCAD Drawing" r:id="rId13" imgW="11382480" imgH="7372440" progId="AutoCAD.Drawing.16">
              <p:embed/>
            </p:oleObj>
          </a:graphicData>
        </a:graphic>
      </p:graphicFrame>
      <p:sp>
        <p:nvSpPr>
          <p:cNvPr id="32791" name="Rectangle 23"/>
          <p:cNvSpPr>
            <a:spLocks noChangeArrowheads="1"/>
          </p:cNvSpPr>
          <p:nvPr/>
        </p:nvSpPr>
        <p:spPr bwMode="auto">
          <a:xfrm>
            <a:off x="3922713" y="1125538"/>
            <a:ext cx="2665412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</a:pPr>
            <a:r>
              <a:rPr lang="el-GR" sz="2000" u="sng">
                <a:solidFill>
                  <a:srgbClr val="FFFF99"/>
                </a:solidFill>
              </a:rPr>
              <a:t>Επικοινωνία Νευρώνων</a:t>
            </a:r>
            <a:endParaRPr lang="en-GB" sz="2000" u="sng">
              <a:solidFill>
                <a:srgbClr val="FFFF99"/>
              </a:solidFill>
            </a:endParaRPr>
          </a:p>
        </p:txBody>
      </p:sp>
      <p:sp>
        <p:nvSpPr>
          <p:cNvPr id="32792" name="Rectangle 24"/>
          <p:cNvSpPr>
            <a:spLocks noChangeArrowheads="1"/>
          </p:cNvSpPr>
          <p:nvPr/>
        </p:nvSpPr>
        <p:spPr bwMode="auto">
          <a:xfrm>
            <a:off x="612775" y="1123950"/>
            <a:ext cx="295275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</a:pPr>
            <a:r>
              <a:rPr lang="el-GR" sz="2000" u="sng">
                <a:solidFill>
                  <a:srgbClr val="FFFF99"/>
                </a:solidFill>
              </a:rPr>
              <a:t>Διαχωρισμός Στρωμάτων</a:t>
            </a:r>
            <a:endParaRPr lang="en-GB" sz="2000" u="sng">
              <a:solidFill>
                <a:srgbClr val="FFFF99"/>
              </a:solidFill>
            </a:endParaRPr>
          </a:p>
        </p:txBody>
      </p:sp>
      <p:sp>
        <p:nvSpPr>
          <p:cNvPr id="32793" name="Rectangle 25"/>
          <p:cNvSpPr>
            <a:spLocks noChangeArrowheads="1"/>
          </p:cNvSpPr>
          <p:nvPr/>
        </p:nvSpPr>
        <p:spPr bwMode="auto">
          <a:xfrm>
            <a:off x="684213" y="1700213"/>
            <a:ext cx="3097212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</a:rPr>
              <a:t>  Στρώμα Εισόδου (</a:t>
            </a:r>
            <a:r>
              <a:rPr lang="en-US" sz="1600">
                <a:solidFill>
                  <a:srgbClr val="FFFF99"/>
                </a:solidFill>
              </a:rPr>
              <a:t>Input Layer)</a:t>
            </a:r>
            <a:endParaRPr lang="el-GR" sz="1600">
              <a:solidFill>
                <a:srgbClr val="FFFF99"/>
              </a:solidFill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</a:rPr>
              <a:t>  Ενδιάμεσα (κρυφά) Στρώματα </a:t>
            </a:r>
            <a:endParaRPr lang="en-US" sz="1600">
              <a:solidFill>
                <a:srgbClr val="FFFF99"/>
              </a:solidFill>
            </a:endParaRPr>
          </a:p>
          <a:p>
            <a:pPr>
              <a:spcBef>
                <a:spcPct val="20000"/>
              </a:spcBef>
            </a:pPr>
            <a:r>
              <a:rPr lang="en-US" sz="1600">
                <a:solidFill>
                  <a:srgbClr val="FFFF99"/>
                </a:solidFill>
              </a:rPr>
              <a:t>   </a:t>
            </a:r>
            <a:r>
              <a:rPr lang="el-GR" sz="1600">
                <a:solidFill>
                  <a:srgbClr val="FFFF99"/>
                </a:solidFill>
              </a:rPr>
              <a:t>(</a:t>
            </a:r>
            <a:r>
              <a:rPr lang="en-US" sz="1600">
                <a:solidFill>
                  <a:srgbClr val="FFFF99"/>
                </a:solidFill>
              </a:rPr>
              <a:t>Hidden Layers)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</a:rPr>
              <a:t>  Στρώμα Εξόδου (</a:t>
            </a:r>
            <a:r>
              <a:rPr lang="en-US" sz="1600">
                <a:solidFill>
                  <a:srgbClr val="FFFF99"/>
                </a:solidFill>
              </a:rPr>
              <a:t>Output Layer)</a:t>
            </a:r>
            <a:endParaRPr lang="en-GB" sz="1600">
              <a:solidFill>
                <a:srgbClr val="FFFF99"/>
              </a:solidFill>
            </a:endParaRPr>
          </a:p>
        </p:txBody>
      </p:sp>
      <p:sp>
        <p:nvSpPr>
          <p:cNvPr id="32794" name="Rectangle 26"/>
          <p:cNvSpPr>
            <a:spLocks noChangeArrowheads="1"/>
          </p:cNvSpPr>
          <p:nvPr/>
        </p:nvSpPr>
        <p:spPr bwMode="auto">
          <a:xfrm>
            <a:off x="684213" y="4797425"/>
            <a:ext cx="3024187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61950" indent="-361950">
              <a:spcBef>
                <a:spcPct val="20000"/>
              </a:spcBef>
              <a:buFont typeface="Wingdings" pitchFamily="2" charset="2"/>
              <a:buChar char="Ø"/>
            </a:pPr>
            <a:r>
              <a:rPr lang="el-GR" sz="2000" i="1">
                <a:solidFill>
                  <a:srgbClr val="FFFF99"/>
                </a:solidFill>
              </a:rPr>
              <a:t>Τα δεδομένα   επεξεργάζονται στους νευρώνες όλων των στρωμάτων ταυτόχρονα</a:t>
            </a:r>
            <a:endParaRPr lang="en-GB" sz="2000" i="1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78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2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279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2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279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32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3279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32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2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8" grpId="0"/>
      <p:bldP spid="32791" grpId="0"/>
      <p:bldP spid="32792" grpId="0"/>
      <p:bldP spid="32793" grpId="0"/>
      <p:bldP spid="327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3796" name="Group 4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33797" name="Picture 5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798" name="Picture 6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799" name="Picture 7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00" name="Picture 8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01" name="Picture 9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02" name="Picture 10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3803" name="Picture 11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33804" name="Rectangle 12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Εκπαίδευση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33805" name="Picture 13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33806" name="Group 14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33807" name="Text Box 15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E2ADCD14-C914-47B1-9DEC-56CFD07100AC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8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33808" name="Group 16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33809" name="Rectangle 17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33810" name="Rectangle 18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33811" name="Picture 19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33813" name="Rectangle 21"/>
          <p:cNvSpPr>
            <a:spLocks noChangeArrowheads="1"/>
          </p:cNvSpPr>
          <p:nvPr/>
        </p:nvSpPr>
        <p:spPr bwMode="auto">
          <a:xfrm>
            <a:off x="1042988" y="1196975"/>
            <a:ext cx="16557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l-GR" sz="1800" u="sng">
                <a:solidFill>
                  <a:srgbClr val="FFFF99"/>
                </a:solidFill>
              </a:rPr>
              <a:t>ΣΧΕΔΙΑΣΤΗΣ</a:t>
            </a:r>
            <a:endParaRPr lang="en-GB" sz="1800" u="sng">
              <a:solidFill>
                <a:srgbClr val="FFFF99"/>
              </a:solidFill>
            </a:endParaRPr>
          </a:p>
        </p:txBody>
      </p:sp>
      <p:sp>
        <p:nvSpPr>
          <p:cNvPr id="33814" name="Rectangle 22"/>
          <p:cNvSpPr>
            <a:spLocks noChangeArrowheads="1"/>
          </p:cNvSpPr>
          <p:nvPr/>
        </p:nvSpPr>
        <p:spPr bwMode="auto">
          <a:xfrm>
            <a:off x="1042988" y="4365625"/>
            <a:ext cx="16557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l-GR" sz="1800" u="sng">
                <a:solidFill>
                  <a:srgbClr val="FFFF99"/>
                </a:solidFill>
              </a:rPr>
              <a:t>ΔΙΚΤΥΟ</a:t>
            </a:r>
            <a:endParaRPr lang="en-GB" sz="1800" u="sng">
              <a:solidFill>
                <a:srgbClr val="FFFF99"/>
              </a:solidFill>
            </a:endParaRPr>
          </a:p>
        </p:txBody>
      </p:sp>
      <p:sp>
        <p:nvSpPr>
          <p:cNvPr id="33815" name="Rectangle 23"/>
          <p:cNvSpPr>
            <a:spLocks noChangeArrowheads="1"/>
          </p:cNvSpPr>
          <p:nvPr/>
        </p:nvSpPr>
        <p:spPr bwMode="auto">
          <a:xfrm>
            <a:off x="684213" y="4914900"/>
            <a:ext cx="6264275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>
              <a:spcBef>
                <a:spcPct val="20000"/>
              </a:spcBef>
              <a:buFontTx/>
              <a:buAutoNum type="arabicPeriod"/>
            </a:pPr>
            <a:r>
              <a:rPr lang="el-GR" sz="1800">
                <a:solidFill>
                  <a:srgbClr val="FFFF99"/>
                </a:solidFill>
              </a:rPr>
              <a:t>Αρχική διέγερση από το περιβάλλον και εφαρμογή βαρών</a:t>
            </a:r>
          </a:p>
          <a:p>
            <a:pPr marL="457200" indent="-457200">
              <a:spcBef>
                <a:spcPct val="20000"/>
              </a:spcBef>
              <a:buFontTx/>
              <a:buAutoNum type="arabicPeriod"/>
            </a:pPr>
            <a:r>
              <a:rPr lang="el-GR" sz="1800">
                <a:solidFill>
                  <a:srgbClr val="FFFF99"/>
                </a:solidFill>
              </a:rPr>
              <a:t>Σύγκριση παρηγμένων αποτελεσμάτων με επιθυμητά</a:t>
            </a:r>
          </a:p>
          <a:p>
            <a:pPr marL="457200" indent="-457200">
              <a:spcBef>
                <a:spcPct val="20000"/>
              </a:spcBef>
              <a:buFontTx/>
              <a:buAutoNum type="arabicPeriod"/>
            </a:pPr>
            <a:r>
              <a:rPr lang="el-GR" sz="1800">
                <a:solidFill>
                  <a:srgbClr val="FFFF99"/>
                </a:solidFill>
              </a:rPr>
              <a:t>Επαναπροσδιορισμός βαρών και επανάληψη της διαδικασίας</a:t>
            </a:r>
          </a:p>
          <a:p>
            <a:pPr marL="457200" indent="-457200">
              <a:spcBef>
                <a:spcPct val="20000"/>
              </a:spcBef>
            </a:pPr>
            <a:endParaRPr lang="en-GB" sz="1800">
              <a:solidFill>
                <a:srgbClr val="FFFF99"/>
              </a:solidFill>
            </a:endParaRPr>
          </a:p>
        </p:txBody>
      </p:sp>
      <p:sp>
        <p:nvSpPr>
          <p:cNvPr id="33816" name="Rectangle 24"/>
          <p:cNvSpPr>
            <a:spLocks noChangeArrowheads="1"/>
          </p:cNvSpPr>
          <p:nvPr/>
        </p:nvSpPr>
        <p:spPr bwMode="auto">
          <a:xfrm>
            <a:off x="684213" y="1773238"/>
            <a:ext cx="6624637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>
              <a:spcBef>
                <a:spcPct val="20000"/>
              </a:spcBef>
              <a:buFontTx/>
              <a:buAutoNum type="arabicPeriod"/>
            </a:pPr>
            <a:r>
              <a:rPr lang="el-GR" sz="1800">
                <a:solidFill>
                  <a:srgbClr val="FFFF99"/>
                </a:solidFill>
              </a:rPr>
              <a:t>Ορισμός του προβλήματος και της μορφής των Επιθυμητών Αποτελεσμάτων (</a:t>
            </a:r>
            <a:r>
              <a:rPr lang="en-US" sz="1800">
                <a:solidFill>
                  <a:srgbClr val="FFFF99"/>
                </a:solidFill>
              </a:rPr>
              <a:t>Desired Outputs)</a:t>
            </a:r>
          </a:p>
          <a:p>
            <a:pPr marL="457200" indent="-457200">
              <a:spcBef>
                <a:spcPct val="20000"/>
              </a:spcBef>
              <a:buFontTx/>
              <a:buAutoNum type="arabicPeriod"/>
            </a:pPr>
            <a:r>
              <a:rPr lang="el-GR" sz="1800">
                <a:solidFill>
                  <a:srgbClr val="FFFF99"/>
                </a:solidFill>
              </a:rPr>
              <a:t>Συλλογή δεδομένων Εισόδου βάσει συσχέτισης με τα Επιθυμητά Αποτελέσματα</a:t>
            </a:r>
            <a:endParaRPr lang="en-US" sz="1800">
              <a:solidFill>
                <a:srgbClr val="FFFF99"/>
              </a:solidFill>
            </a:endParaRPr>
          </a:p>
          <a:p>
            <a:pPr marL="457200" indent="-457200">
              <a:spcBef>
                <a:spcPct val="20000"/>
              </a:spcBef>
              <a:buFontTx/>
              <a:buAutoNum type="arabicPeriod"/>
            </a:pPr>
            <a:r>
              <a:rPr lang="el-GR" sz="1800">
                <a:solidFill>
                  <a:srgbClr val="FFFF99"/>
                </a:solidFill>
              </a:rPr>
              <a:t>Διαχωρισμός των δεδομένων σε</a:t>
            </a:r>
          </a:p>
          <a:p>
            <a:pPr marL="457200" indent="-457200">
              <a:spcBef>
                <a:spcPct val="20000"/>
              </a:spcBef>
              <a:buFontTx/>
              <a:buAutoNum type="arabicPeriod"/>
            </a:pPr>
            <a:endParaRPr lang="en-US" sz="1800">
              <a:solidFill>
                <a:srgbClr val="FFFF99"/>
              </a:solidFill>
            </a:endParaRPr>
          </a:p>
          <a:p>
            <a:pPr marL="457200" indent="-457200">
              <a:spcBef>
                <a:spcPct val="20000"/>
              </a:spcBef>
              <a:buFontTx/>
              <a:buAutoNum type="arabicPeriod"/>
            </a:pPr>
            <a:r>
              <a:rPr lang="el-GR" sz="1800">
                <a:solidFill>
                  <a:srgbClr val="FFFF99"/>
                </a:solidFill>
              </a:rPr>
              <a:t>Επιλογή και παραμετροποίηση ΤΝΔ</a:t>
            </a:r>
            <a:endParaRPr lang="en-GB" sz="1800">
              <a:solidFill>
                <a:srgbClr val="FFFF99"/>
              </a:solidFill>
            </a:endParaRPr>
          </a:p>
          <a:p>
            <a:pPr marL="457200" indent="-457200">
              <a:spcBef>
                <a:spcPct val="20000"/>
              </a:spcBef>
            </a:pPr>
            <a:endParaRPr lang="en-GB" sz="1800">
              <a:solidFill>
                <a:srgbClr val="FFFF99"/>
              </a:solidFill>
            </a:endParaRPr>
          </a:p>
        </p:txBody>
      </p:sp>
      <p:sp>
        <p:nvSpPr>
          <p:cNvPr id="33817" name="Rectangle 25"/>
          <p:cNvSpPr>
            <a:spLocks noChangeArrowheads="1"/>
          </p:cNvSpPr>
          <p:nvPr/>
        </p:nvSpPr>
        <p:spPr bwMode="auto">
          <a:xfrm>
            <a:off x="4643438" y="2781300"/>
            <a:ext cx="432117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</a:rPr>
              <a:t>Δεδομένα Εκπαίδευσης (</a:t>
            </a:r>
            <a:r>
              <a:rPr lang="en-US" sz="1600">
                <a:solidFill>
                  <a:srgbClr val="FFFF99"/>
                </a:solidFill>
              </a:rPr>
              <a:t>Training Data)</a:t>
            </a:r>
            <a:endParaRPr lang="el-GR" sz="1600">
              <a:solidFill>
                <a:srgbClr val="FFFF99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</a:rPr>
              <a:t>Δεδομένα Αξιολόγησης</a:t>
            </a:r>
            <a:r>
              <a:rPr lang="en-US" sz="1600">
                <a:solidFill>
                  <a:srgbClr val="FFFF99"/>
                </a:solidFill>
              </a:rPr>
              <a:t> (Testing Data)</a:t>
            </a:r>
            <a:endParaRPr lang="el-GR" sz="1600">
              <a:solidFill>
                <a:srgbClr val="FFFF99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</a:rPr>
              <a:t>Δεδομένα Επίβλεψης</a:t>
            </a:r>
            <a:r>
              <a:rPr lang="en-US" sz="1600">
                <a:solidFill>
                  <a:srgbClr val="FFFF99"/>
                </a:solidFill>
              </a:rPr>
              <a:t> (Cross Validation Data)</a:t>
            </a:r>
            <a:endParaRPr lang="en-GB" sz="1600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830263" y="1371600"/>
            <a:ext cx="3165475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l-GR" sz="2000" b="1">
                <a:solidFill>
                  <a:srgbClr val="FFFF99"/>
                </a:solidFill>
              </a:rPr>
              <a:t>Βασικά</a:t>
            </a:r>
            <a:r>
              <a:rPr lang="el-GR" sz="1800" b="1">
                <a:solidFill>
                  <a:srgbClr val="FFFF99"/>
                </a:solidFill>
              </a:rPr>
              <a:t> </a:t>
            </a:r>
            <a:r>
              <a:rPr lang="el-GR" sz="2000" b="1">
                <a:solidFill>
                  <a:srgbClr val="FFFF99"/>
                </a:solidFill>
              </a:rPr>
              <a:t>Χαρακτηριστικά</a:t>
            </a:r>
            <a:endParaRPr lang="en-GB" sz="2000" b="1">
              <a:solidFill>
                <a:srgbClr val="FFFF99"/>
              </a:solidFill>
            </a:endParaRPr>
          </a:p>
        </p:txBody>
      </p:sp>
      <p:pic>
        <p:nvPicPr>
          <p:cNvPr id="34819" name="Picture 3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4820" name="Group 4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34821" name="Picture 5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22" name="Picture 6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23" name="Picture 7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24" name="Picture 8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25" name="Picture 9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26" name="Picture 10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4827" name="Picture 11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34828" name="Rectangle 12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Δίκτυα Πολλαπλών Στρωμάτων (</a:t>
            </a:r>
            <a:r>
              <a:rPr lang="en-US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MLP)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34829" name="Picture 13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34830" name="Group 14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34831" name="Text Box 15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82BF8AA1-B407-442F-A539-81D0FD5D7556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9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34832" name="Group 16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34833" name="Rectangle 17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34834" name="Rectangle 18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34835" name="Picture 19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34836" name="Rectangle 20"/>
          <p:cNvSpPr>
            <a:spLocks noChangeArrowheads="1"/>
          </p:cNvSpPr>
          <p:nvPr/>
        </p:nvSpPr>
        <p:spPr bwMode="auto">
          <a:xfrm>
            <a:off x="971550" y="1844675"/>
            <a:ext cx="496887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</a:rPr>
              <a:t>Μη γραμμικές Συναρτήσεις Ενεργοποίησης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</a:rPr>
              <a:t>Περιέχουν ένα ή περισσότερα Κρυμμένα Στρώματα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</a:rPr>
              <a:t>Μεγάλη διάρκεια Εκπαίδευσης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</a:rPr>
              <a:t>Μεγάλο εύρος δεδομένων</a:t>
            </a:r>
            <a:endParaRPr lang="en-GB" sz="1600">
              <a:solidFill>
                <a:srgbClr val="FFFF99"/>
              </a:solidFill>
            </a:endParaRPr>
          </a:p>
        </p:txBody>
      </p:sp>
      <p:sp>
        <p:nvSpPr>
          <p:cNvPr id="34837" name="Rectangle 21"/>
          <p:cNvSpPr>
            <a:spLocks noChangeArrowheads="1"/>
          </p:cNvSpPr>
          <p:nvPr/>
        </p:nvSpPr>
        <p:spPr bwMode="auto">
          <a:xfrm>
            <a:off x="827088" y="3644900"/>
            <a:ext cx="3529012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l-GR" sz="2000" b="1">
                <a:solidFill>
                  <a:srgbClr val="FFFF99"/>
                </a:solidFill>
              </a:rPr>
              <a:t>Τμηματικά (</a:t>
            </a:r>
            <a:r>
              <a:rPr lang="en-US" sz="2000" b="1">
                <a:solidFill>
                  <a:srgbClr val="FFFF99"/>
                </a:solidFill>
              </a:rPr>
              <a:t>Modular</a:t>
            </a:r>
            <a:r>
              <a:rPr lang="el-GR" sz="2000" b="1">
                <a:solidFill>
                  <a:srgbClr val="FFFF99"/>
                </a:solidFill>
              </a:rPr>
              <a:t>) </a:t>
            </a:r>
            <a:r>
              <a:rPr lang="en-US" sz="2000" b="1">
                <a:solidFill>
                  <a:srgbClr val="FFFF99"/>
                </a:solidFill>
              </a:rPr>
              <a:t>MLP</a:t>
            </a:r>
            <a:endParaRPr lang="en-GB" sz="2000" b="1">
              <a:solidFill>
                <a:srgbClr val="FFFF99"/>
              </a:solidFill>
            </a:endParaRPr>
          </a:p>
        </p:txBody>
      </p:sp>
      <p:sp>
        <p:nvSpPr>
          <p:cNvPr id="34838" name="Rectangle 22"/>
          <p:cNvSpPr>
            <a:spLocks noChangeArrowheads="1"/>
          </p:cNvSpPr>
          <p:nvPr/>
        </p:nvSpPr>
        <p:spPr bwMode="auto">
          <a:xfrm>
            <a:off x="971550" y="4149725"/>
            <a:ext cx="496887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</a:rPr>
              <a:t>Είδος Μ</a:t>
            </a:r>
            <a:r>
              <a:rPr lang="en-US" sz="1600">
                <a:solidFill>
                  <a:srgbClr val="FFFF99"/>
                </a:solidFill>
              </a:rPr>
              <a:t>LP</a:t>
            </a:r>
            <a:endParaRPr lang="el-GR" sz="1600">
              <a:solidFill>
                <a:srgbClr val="FFFF99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</a:rPr>
              <a:t>Συνθέτονται από παράλληλα συνδεδεμένα </a:t>
            </a:r>
            <a:r>
              <a:rPr lang="en-US" sz="1600">
                <a:solidFill>
                  <a:srgbClr val="FFFF99"/>
                </a:solidFill>
              </a:rPr>
              <a:t>MLPs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</a:rPr>
              <a:t>Πλήρης αλληλεξάρτηση μεταξύ των Στρωμάτων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l-GR" sz="1600">
                <a:solidFill>
                  <a:srgbClr val="FFFF99"/>
                </a:solidFill>
              </a:rPr>
              <a:t>Καμία επικοινωνία μεταξύ των νευρώνων παράλληλων τμημάτων </a:t>
            </a:r>
            <a:endParaRPr lang="en-GB" sz="1600">
              <a:solidFill>
                <a:srgbClr val="FFFF99"/>
              </a:solidFill>
            </a:endParaRPr>
          </a:p>
        </p:txBody>
      </p:sp>
      <p:sp>
        <p:nvSpPr>
          <p:cNvPr id="34839" name="Rectangle 23"/>
          <p:cNvSpPr>
            <a:spLocks noChangeArrowheads="1"/>
          </p:cNvSpPr>
          <p:nvPr/>
        </p:nvSpPr>
        <p:spPr bwMode="auto">
          <a:xfrm>
            <a:off x="5076825" y="2997200"/>
            <a:ext cx="3959225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 typeface="Wingdings" pitchFamily="2" charset="2"/>
              <a:buChar char="Ø"/>
            </a:pPr>
            <a:r>
              <a:rPr lang="el-GR" sz="2000" b="1" i="1">
                <a:solidFill>
                  <a:srgbClr val="FFFF99"/>
                </a:solidFill>
              </a:rPr>
              <a:t>Η ανακατανομή των Βαρών γίνεται μέσω του αλγορίθμου Αντίστροφης Διάδοσης</a:t>
            </a:r>
            <a:endParaRPr lang="en-US" sz="2000" b="1" i="1">
              <a:solidFill>
                <a:srgbClr val="FFFF99"/>
              </a:solidFill>
            </a:endParaRPr>
          </a:p>
          <a:p>
            <a:pPr marL="342900" indent="-342900">
              <a:spcBef>
                <a:spcPct val="20000"/>
              </a:spcBef>
              <a:buFont typeface="Wingdings" pitchFamily="2" charset="2"/>
              <a:buNone/>
            </a:pPr>
            <a:r>
              <a:rPr lang="en-US" sz="2000" b="1" i="1">
                <a:solidFill>
                  <a:srgbClr val="FFFF99"/>
                </a:solidFill>
              </a:rPr>
              <a:t>    </a:t>
            </a:r>
            <a:r>
              <a:rPr lang="el-GR" sz="2000" b="1" i="1">
                <a:solidFill>
                  <a:srgbClr val="FFFF99"/>
                </a:solidFill>
              </a:rPr>
              <a:t> (</a:t>
            </a:r>
            <a:r>
              <a:rPr lang="en-US" sz="2000" b="1" i="1">
                <a:solidFill>
                  <a:srgbClr val="FFFF99"/>
                </a:solidFill>
              </a:rPr>
              <a:t>Back Propagation)</a:t>
            </a:r>
            <a:endParaRPr lang="en-GB" sz="2000" b="1" i="1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34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34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34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36" grpId="0"/>
      <p:bldP spid="34837" grpId="0"/>
      <p:bldP spid="34838" grpId="0"/>
      <p:bldP spid="348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685800" y="1371600"/>
            <a:ext cx="4102100" cy="227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endParaRPr lang="en-US" sz="1800">
              <a:solidFill>
                <a:srgbClr val="FFFF99"/>
              </a:solidFill>
            </a:endParaRPr>
          </a:p>
        </p:txBody>
      </p:sp>
      <p:pic>
        <p:nvPicPr>
          <p:cNvPr id="35843" name="Picture 3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5844" name="Group 4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35845" name="Picture 5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46" name="Picture 6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47" name="Picture 7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48" name="Picture 8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49" name="Picture 9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50" name="Picture 10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5851" name="Picture 11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35852" name="Rectangle 12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Μοντελοποίηση ΤΝΔ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35853" name="Picture 13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35854" name="Group 14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35855" name="Text Box 15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6D070A4B-E1E9-48E2-B94E-B4E0038FA511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10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35856" name="Group 16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35857" name="Rectangle 17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35858" name="Rectangle 18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35859" name="Picture 19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35860" name="Text Box 20"/>
          <p:cNvSpPr txBox="1">
            <a:spLocks noChangeArrowheads="1"/>
          </p:cNvSpPr>
          <p:nvPr/>
        </p:nvSpPr>
        <p:spPr bwMode="auto">
          <a:xfrm>
            <a:off x="1042988" y="1196975"/>
            <a:ext cx="4968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2400">
                <a:solidFill>
                  <a:srgbClr val="FFFF99"/>
                </a:solidFill>
              </a:rPr>
              <a:t>Ρυθμίζονται οι ακόλουθες παράμετροι:</a:t>
            </a:r>
            <a:endParaRPr lang="en-US" sz="2400">
              <a:solidFill>
                <a:srgbClr val="FFFF99"/>
              </a:solidFill>
            </a:endParaRPr>
          </a:p>
        </p:txBody>
      </p:sp>
      <p:sp>
        <p:nvSpPr>
          <p:cNvPr id="35861" name="Text Box 21"/>
          <p:cNvSpPr txBox="1">
            <a:spLocks noChangeArrowheads="1"/>
          </p:cNvSpPr>
          <p:nvPr/>
        </p:nvSpPr>
        <p:spPr bwMode="auto">
          <a:xfrm>
            <a:off x="1476375" y="1773238"/>
            <a:ext cx="19510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800">
                <a:solidFill>
                  <a:srgbClr val="FFFF99"/>
                </a:solidFill>
              </a:rPr>
              <a:t>Επιλογή Μοντέλου</a:t>
            </a:r>
            <a:endParaRPr lang="en-US" sz="1800">
              <a:solidFill>
                <a:srgbClr val="FFFF99"/>
              </a:solidFill>
            </a:endParaRPr>
          </a:p>
        </p:txBody>
      </p:sp>
      <p:sp>
        <p:nvSpPr>
          <p:cNvPr id="35862" name="Text Box 22"/>
          <p:cNvSpPr txBox="1">
            <a:spLocks noChangeArrowheads="1"/>
          </p:cNvSpPr>
          <p:nvPr/>
        </p:nvSpPr>
        <p:spPr bwMode="auto">
          <a:xfrm>
            <a:off x="1476375" y="2924175"/>
            <a:ext cx="11763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800">
                <a:solidFill>
                  <a:srgbClr val="FFFF99"/>
                </a:solidFill>
              </a:rPr>
              <a:t>Τοπολογία</a:t>
            </a:r>
            <a:endParaRPr lang="en-US" sz="1800">
              <a:solidFill>
                <a:srgbClr val="FFFF99"/>
              </a:solidFill>
            </a:endParaRPr>
          </a:p>
        </p:txBody>
      </p:sp>
      <p:sp>
        <p:nvSpPr>
          <p:cNvPr id="35864" name="Text Box 24"/>
          <p:cNvSpPr txBox="1">
            <a:spLocks noChangeArrowheads="1"/>
          </p:cNvSpPr>
          <p:nvPr/>
        </p:nvSpPr>
        <p:spPr bwMode="auto">
          <a:xfrm>
            <a:off x="1476375" y="3933825"/>
            <a:ext cx="19764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800">
                <a:solidFill>
                  <a:srgbClr val="FFFF99"/>
                </a:solidFill>
              </a:rPr>
              <a:t>Ρυθμός Εκμάθησης</a:t>
            </a:r>
            <a:endParaRPr lang="en-US" sz="1800">
              <a:solidFill>
                <a:srgbClr val="FFFF99"/>
              </a:solidFill>
            </a:endParaRPr>
          </a:p>
        </p:txBody>
      </p:sp>
      <p:sp>
        <p:nvSpPr>
          <p:cNvPr id="35865" name="Text Box 25"/>
          <p:cNvSpPr txBox="1">
            <a:spLocks noChangeArrowheads="1"/>
          </p:cNvSpPr>
          <p:nvPr/>
        </p:nvSpPr>
        <p:spPr bwMode="auto">
          <a:xfrm>
            <a:off x="1476375" y="4724400"/>
            <a:ext cx="17446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800">
                <a:solidFill>
                  <a:srgbClr val="FFFF99"/>
                </a:solidFill>
              </a:rPr>
              <a:t>Αριθμός Εποχών</a:t>
            </a:r>
            <a:endParaRPr lang="en-US" sz="1800">
              <a:solidFill>
                <a:srgbClr val="FFFF99"/>
              </a:solidFill>
            </a:endParaRPr>
          </a:p>
        </p:txBody>
      </p:sp>
      <p:sp>
        <p:nvSpPr>
          <p:cNvPr id="35866" name="Text Box 26"/>
          <p:cNvSpPr txBox="1">
            <a:spLocks noChangeArrowheads="1"/>
          </p:cNvSpPr>
          <p:nvPr/>
        </p:nvSpPr>
        <p:spPr bwMode="auto">
          <a:xfrm>
            <a:off x="1476375" y="5373688"/>
            <a:ext cx="2076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800">
                <a:solidFill>
                  <a:srgbClr val="FFFF99"/>
                </a:solidFill>
              </a:rPr>
              <a:t>Κριτήριο Επίβλεψης</a:t>
            </a:r>
            <a:endParaRPr lang="en-US" sz="1800">
              <a:solidFill>
                <a:srgbClr val="FFFF99"/>
              </a:solidFill>
            </a:endParaRPr>
          </a:p>
        </p:txBody>
      </p:sp>
      <p:sp>
        <p:nvSpPr>
          <p:cNvPr id="35867" name="Text Box 27"/>
          <p:cNvSpPr txBox="1">
            <a:spLocks noChangeArrowheads="1"/>
          </p:cNvSpPr>
          <p:nvPr/>
        </p:nvSpPr>
        <p:spPr bwMode="auto">
          <a:xfrm>
            <a:off x="3708400" y="1773238"/>
            <a:ext cx="401637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266700" indent="-266700">
              <a:buFont typeface="Times New Roman" pitchFamily="18" charset="0"/>
              <a:buNone/>
            </a:pPr>
            <a:r>
              <a:rPr lang="el-GR" sz="1600" u="sng">
                <a:solidFill>
                  <a:srgbClr val="FFFF99"/>
                </a:solidFill>
              </a:rPr>
              <a:t>Εξαρτάται από:</a:t>
            </a:r>
          </a:p>
          <a:p>
            <a:pPr marL="266700" indent="-266700">
              <a:buFont typeface="Times New Roman" pitchFamily="18" charset="0"/>
              <a:buChar char="–"/>
            </a:pPr>
            <a:r>
              <a:rPr lang="el-GR" sz="1600">
                <a:solidFill>
                  <a:srgbClr val="FFFF99"/>
                </a:solidFill>
              </a:rPr>
              <a:t>Είδος του προβλήματος</a:t>
            </a:r>
          </a:p>
          <a:p>
            <a:pPr marL="266700" indent="-266700">
              <a:buFont typeface="Times New Roman" pitchFamily="18" charset="0"/>
              <a:buChar char="–"/>
            </a:pPr>
            <a:r>
              <a:rPr lang="el-GR" sz="1600">
                <a:solidFill>
                  <a:srgbClr val="FFFF99"/>
                </a:solidFill>
              </a:rPr>
              <a:t>Μορφή των δεδομένων και αποτελεσμάτων</a:t>
            </a:r>
          </a:p>
          <a:p>
            <a:pPr marL="266700" indent="-266700">
              <a:buFont typeface="Times New Roman" pitchFamily="18" charset="0"/>
              <a:buChar char="–"/>
            </a:pPr>
            <a:r>
              <a:rPr lang="el-GR" sz="1600">
                <a:solidFill>
                  <a:srgbClr val="FFFF99"/>
                </a:solidFill>
              </a:rPr>
              <a:t>Ύπαρξη Γραμμικότητας</a:t>
            </a:r>
            <a:endParaRPr lang="en-US" sz="1600">
              <a:solidFill>
                <a:srgbClr val="FFFF99"/>
              </a:solidFill>
            </a:endParaRPr>
          </a:p>
        </p:txBody>
      </p:sp>
      <p:sp>
        <p:nvSpPr>
          <p:cNvPr id="35868" name="Text Box 28"/>
          <p:cNvSpPr txBox="1">
            <a:spLocks noChangeArrowheads="1"/>
          </p:cNvSpPr>
          <p:nvPr/>
        </p:nvSpPr>
        <p:spPr bwMode="auto">
          <a:xfrm>
            <a:off x="3708400" y="2924175"/>
            <a:ext cx="244792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266700" indent="-266700">
              <a:buFont typeface="Times New Roman" pitchFamily="18" charset="0"/>
              <a:buChar char="–"/>
            </a:pPr>
            <a:r>
              <a:rPr lang="el-GR" sz="1600">
                <a:solidFill>
                  <a:srgbClr val="FFFF99"/>
                </a:solidFill>
              </a:rPr>
              <a:t>Αριθμός Στρωμάτων</a:t>
            </a:r>
          </a:p>
          <a:p>
            <a:pPr marL="266700" indent="-266700">
              <a:buFont typeface="Times New Roman" pitchFamily="18" charset="0"/>
              <a:buChar char="–"/>
            </a:pPr>
            <a:r>
              <a:rPr lang="el-GR" sz="1600">
                <a:solidFill>
                  <a:srgbClr val="FFFF99"/>
                </a:solidFill>
              </a:rPr>
              <a:t>Διασύνδεση Στρωμάτων</a:t>
            </a:r>
          </a:p>
          <a:p>
            <a:pPr marL="266700" indent="-266700">
              <a:buFont typeface="Times New Roman" pitchFamily="18" charset="0"/>
              <a:buChar char="–"/>
            </a:pPr>
            <a:r>
              <a:rPr lang="el-GR" sz="1600">
                <a:solidFill>
                  <a:srgbClr val="FFFF99"/>
                </a:solidFill>
              </a:rPr>
              <a:t>Πλήθος νευρώνων</a:t>
            </a:r>
            <a:endParaRPr lang="en-US" sz="1600">
              <a:solidFill>
                <a:srgbClr val="FFFF99"/>
              </a:solidFill>
            </a:endParaRPr>
          </a:p>
        </p:txBody>
      </p:sp>
      <p:sp>
        <p:nvSpPr>
          <p:cNvPr id="35870" name="Text Box 30"/>
          <p:cNvSpPr txBox="1">
            <a:spLocks noChangeArrowheads="1"/>
          </p:cNvSpPr>
          <p:nvPr/>
        </p:nvSpPr>
        <p:spPr bwMode="auto">
          <a:xfrm>
            <a:off x="3708400" y="3933825"/>
            <a:ext cx="54165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266700" indent="-266700">
              <a:buFont typeface="Times New Roman" pitchFamily="18" charset="0"/>
              <a:buChar char="–"/>
            </a:pPr>
            <a:r>
              <a:rPr lang="el-GR" sz="1600">
                <a:solidFill>
                  <a:srgbClr val="FFFF99"/>
                </a:solidFill>
              </a:rPr>
              <a:t>Ορίζει το μέγεθος της διόρθωσης που εφαρμόζεται στα βάρη</a:t>
            </a:r>
          </a:p>
          <a:p>
            <a:pPr marL="266700" indent="-266700">
              <a:buFont typeface="Times New Roman" pitchFamily="18" charset="0"/>
              <a:buChar char="–"/>
            </a:pPr>
            <a:r>
              <a:rPr lang="el-GR" sz="1600">
                <a:solidFill>
                  <a:srgbClr val="FFFF99"/>
                </a:solidFill>
              </a:rPr>
              <a:t>Μεγάλος Ρ.Ε. </a:t>
            </a:r>
            <a:r>
              <a:rPr lang="el-GR" sz="1600">
                <a:solidFill>
                  <a:srgbClr val="FFFF99"/>
                </a:solidFill>
                <a:cs typeface="Times New Roman" pitchFamily="18" charset="0"/>
              </a:rPr>
              <a:t>→ Επιτάχυνση Εκπαίδευσης </a:t>
            </a:r>
          </a:p>
        </p:txBody>
      </p:sp>
      <p:sp>
        <p:nvSpPr>
          <p:cNvPr id="35871" name="Text Box 31"/>
          <p:cNvSpPr txBox="1">
            <a:spLocks noChangeArrowheads="1"/>
          </p:cNvSpPr>
          <p:nvPr/>
        </p:nvSpPr>
        <p:spPr bwMode="auto">
          <a:xfrm>
            <a:off x="3727450" y="4797425"/>
            <a:ext cx="49006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266700" indent="-266700">
              <a:buFont typeface="Times New Roman" pitchFamily="18" charset="0"/>
              <a:buChar char="–"/>
            </a:pPr>
            <a:r>
              <a:rPr lang="el-GR" sz="1600">
                <a:solidFill>
                  <a:srgbClr val="FFFF99"/>
                </a:solidFill>
                <a:cs typeface="Times New Roman" pitchFamily="18" charset="0"/>
              </a:rPr>
              <a:t>Ορίζει τις ανακυκλώσεις βαρών που λαμβάνουν μέρος</a:t>
            </a:r>
          </a:p>
        </p:txBody>
      </p:sp>
      <p:sp>
        <p:nvSpPr>
          <p:cNvPr id="35872" name="Text Box 32"/>
          <p:cNvSpPr txBox="1">
            <a:spLocks noChangeArrowheads="1"/>
          </p:cNvSpPr>
          <p:nvPr/>
        </p:nvSpPr>
        <p:spPr bwMode="auto">
          <a:xfrm>
            <a:off x="3708400" y="5373688"/>
            <a:ext cx="142557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266700" indent="-266700">
              <a:buFont typeface="Times New Roman" pitchFamily="18" charset="0"/>
              <a:buChar char="–"/>
            </a:pPr>
            <a:r>
              <a:rPr lang="en-US" sz="1600">
                <a:solidFill>
                  <a:srgbClr val="FFFF99"/>
                </a:solidFill>
              </a:rPr>
              <a:t>Minimum</a:t>
            </a:r>
            <a:endParaRPr lang="el-GR" sz="1600">
              <a:solidFill>
                <a:srgbClr val="FFFF99"/>
              </a:solidFill>
            </a:endParaRPr>
          </a:p>
          <a:p>
            <a:pPr marL="266700" indent="-266700">
              <a:buFont typeface="Times New Roman" pitchFamily="18" charset="0"/>
              <a:buChar char="–"/>
            </a:pPr>
            <a:r>
              <a:rPr lang="en-US" sz="1600">
                <a:solidFill>
                  <a:srgbClr val="FFFF99"/>
                </a:solidFill>
              </a:rPr>
              <a:t>Incremental</a:t>
            </a:r>
            <a:endParaRPr lang="el-GR" sz="1600">
              <a:solidFill>
                <a:srgbClr val="FFFF99"/>
              </a:solidFill>
            </a:endParaRPr>
          </a:p>
          <a:p>
            <a:pPr marL="266700" indent="-266700">
              <a:buFont typeface="Times New Roman" pitchFamily="18" charset="0"/>
              <a:buChar char="–"/>
            </a:pPr>
            <a:r>
              <a:rPr lang="en-US" sz="1600">
                <a:solidFill>
                  <a:srgbClr val="FFFF99"/>
                </a:solidFill>
              </a:rPr>
              <a:t>Increase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247" name="Group 7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10248" name="Picture 8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49" name="Picture 9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50" name="Picture 10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51" name="Picture 11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52" name="Picture 12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53" name="Picture 13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254" name="Picture 14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10255" name="Rectangle 15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Η διαδρομή Ρ2Α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10257" name="Picture 17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10262" name="Group 22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10256" name="Text Box 16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39765B19-6801-4A49-8CAA-91DAC089786F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11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10258" name="Group 18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10259" name="Rectangle 19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10260" name="Rectangle 20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10261" name="Picture 21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graphicFrame>
        <p:nvGraphicFramePr>
          <p:cNvPr id="10266" name="Object 26"/>
          <p:cNvGraphicFramePr>
            <a:graphicFrameLocks noGrp="1" noChangeAspect="1"/>
          </p:cNvGraphicFramePr>
          <p:nvPr>
            <p:ph/>
          </p:nvPr>
        </p:nvGraphicFramePr>
        <p:xfrm>
          <a:off x="611188" y="1773238"/>
          <a:ext cx="6265862" cy="4383087"/>
        </p:xfrm>
        <a:graphic>
          <a:graphicData uri="http://schemas.openxmlformats.org/presentationml/2006/ole">
            <p:oleObj spid="_x0000_s10266" name="AutoCAD Drawing" r:id="rId13" imgW="11382480" imgH="7962840" progId="AutoCAD.Drawing.16">
              <p:embed/>
            </p:oleObj>
          </a:graphicData>
        </a:graphic>
      </p:graphicFrame>
      <p:sp>
        <p:nvSpPr>
          <p:cNvPr id="10268" name="Text Box 28"/>
          <p:cNvSpPr txBox="1">
            <a:spLocks noChangeArrowheads="1"/>
          </p:cNvSpPr>
          <p:nvPr/>
        </p:nvSpPr>
        <p:spPr bwMode="auto">
          <a:xfrm>
            <a:off x="684213" y="1844675"/>
            <a:ext cx="6119812" cy="346075"/>
          </a:xfrm>
          <a:prstGeom prst="rect">
            <a:avLst/>
          </a:prstGeom>
          <a:solidFill>
            <a:schemeClr val="accent2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l-GR" sz="1600">
                <a:solidFill>
                  <a:srgbClr val="FFFF99"/>
                </a:solidFill>
              </a:rPr>
              <a:t>Διακύμανση τιμών των ναύλων από 01/05/2002 έως και 31/07/2007</a:t>
            </a:r>
            <a:endParaRPr lang="en-US" sz="1600">
              <a:solidFill>
                <a:srgbClr val="FFFF99"/>
              </a:solidFill>
            </a:endParaRPr>
          </a:p>
        </p:txBody>
      </p:sp>
      <p:sp>
        <p:nvSpPr>
          <p:cNvPr id="10269" name="Text Box 29"/>
          <p:cNvSpPr txBox="1">
            <a:spLocks noChangeArrowheads="1"/>
          </p:cNvSpPr>
          <p:nvPr/>
        </p:nvSpPr>
        <p:spPr bwMode="auto">
          <a:xfrm>
            <a:off x="6948488" y="4940300"/>
            <a:ext cx="2039937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FFFF99"/>
                </a:solidFill>
              </a:rPr>
              <a:t>Baltic Standard Vessel</a:t>
            </a:r>
          </a:p>
          <a:p>
            <a:r>
              <a:rPr lang="en-US" sz="1600">
                <a:solidFill>
                  <a:srgbClr val="FFFF99"/>
                </a:solidFill>
              </a:rPr>
              <a:t>74000 mt DWT</a:t>
            </a:r>
          </a:p>
          <a:p>
            <a:r>
              <a:rPr lang="en-US" sz="1600">
                <a:solidFill>
                  <a:srgbClr val="FFFF99"/>
                </a:solidFill>
              </a:rPr>
              <a:t>89000 cbm grain</a:t>
            </a:r>
          </a:p>
        </p:txBody>
      </p:sp>
      <p:sp>
        <p:nvSpPr>
          <p:cNvPr id="10270" name="Text Box 30"/>
          <p:cNvSpPr txBox="1">
            <a:spLocks noChangeArrowheads="1"/>
          </p:cNvSpPr>
          <p:nvPr/>
        </p:nvSpPr>
        <p:spPr bwMode="auto">
          <a:xfrm>
            <a:off x="6877050" y="2565400"/>
            <a:ext cx="20986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>
                <a:solidFill>
                  <a:srgbClr val="FFFF99"/>
                </a:solidFill>
              </a:rPr>
              <a:t>Καλάθι διαδρομών </a:t>
            </a:r>
            <a:r>
              <a:rPr lang="en-US" sz="1600">
                <a:solidFill>
                  <a:srgbClr val="FFFF99"/>
                </a:solidFill>
              </a:rPr>
              <a:t>BPI</a:t>
            </a:r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6804025" y="2205038"/>
            <a:ext cx="11715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 u="sng">
                <a:solidFill>
                  <a:srgbClr val="FFFF99"/>
                </a:solidFill>
              </a:rPr>
              <a:t>Ανήκει στο:</a:t>
            </a:r>
            <a:endParaRPr lang="en-US" sz="1600" u="sng">
              <a:solidFill>
                <a:srgbClr val="FFFF99"/>
              </a:solidFill>
            </a:endParaRPr>
          </a:p>
        </p:txBody>
      </p:sp>
      <p:sp>
        <p:nvSpPr>
          <p:cNvPr id="10272" name="Text Box 32"/>
          <p:cNvSpPr txBox="1">
            <a:spLocks noChangeArrowheads="1"/>
          </p:cNvSpPr>
          <p:nvPr/>
        </p:nvSpPr>
        <p:spPr bwMode="auto">
          <a:xfrm>
            <a:off x="6804025" y="4581525"/>
            <a:ext cx="14636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 u="sng">
                <a:solidFill>
                  <a:srgbClr val="FFFF99"/>
                </a:solidFill>
              </a:rPr>
              <a:t>Αναφέρεται σε:</a:t>
            </a:r>
            <a:endParaRPr lang="en-US" sz="1600" u="sng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7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272" name="Group 8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11273" name="Picture 9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74" name="Picture 10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75" name="Picture 11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76" name="Picture 12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77" name="Picture 13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78" name="Picture 14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1279" name="Picture 15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11280" name="Rectangle 16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Διακύμανση </a:t>
            </a:r>
            <a:r>
              <a:rPr lang="en-US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Spot - Futures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11282" name="Picture 18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11287" name="Group 23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11281" name="Text Box 17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423568AA-ADD0-46AC-8F85-6FFC88D3B1C1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12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11283" name="Group 19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11284" name="Rectangle 20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11285" name="Rectangle 21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11286" name="Picture 22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graphicFrame>
        <p:nvGraphicFramePr>
          <p:cNvPr id="11289" name="Object 25"/>
          <p:cNvGraphicFramePr>
            <a:graphicFrameLocks noGrp="1" noChangeAspect="1"/>
          </p:cNvGraphicFramePr>
          <p:nvPr>
            <p:ph sz="half" idx="1"/>
          </p:nvPr>
        </p:nvGraphicFramePr>
        <p:xfrm>
          <a:off x="611188" y="3500438"/>
          <a:ext cx="4183062" cy="2927350"/>
        </p:xfrm>
        <a:graphic>
          <a:graphicData uri="http://schemas.openxmlformats.org/presentationml/2006/ole">
            <p:oleObj spid="_x0000_s11289" name="AutoCAD Drawing" r:id="rId13" imgW="11382480" imgH="7962840" progId="AutoCAD.Drawing.16">
              <p:embed/>
            </p:oleObj>
          </a:graphicData>
        </a:graphic>
      </p:graphicFrame>
      <p:graphicFrame>
        <p:nvGraphicFramePr>
          <p:cNvPr id="11294" name="Object 30"/>
          <p:cNvGraphicFramePr>
            <a:graphicFrameLocks noGrp="1" noChangeAspect="1"/>
          </p:cNvGraphicFramePr>
          <p:nvPr>
            <p:ph sz="half" idx="2"/>
          </p:nvPr>
        </p:nvGraphicFramePr>
        <p:xfrm>
          <a:off x="4787900" y="1052513"/>
          <a:ext cx="4183063" cy="2927350"/>
        </p:xfrm>
        <a:graphic>
          <a:graphicData uri="http://schemas.openxmlformats.org/presentationml/2006/ole">
            <p:oleObj spid="_x0000_s11294" name="AutoCAD Drawing" r:id="rId14" imgW="11382480" imgH="7962840" progId="AutoCAD.Drawing.16">
              <p:embed/>
            </p:oleObj>
          </a:graphicData>
        </a:graphic>
      </p:graphicFrame>
      <p:sp>
        <p:nvSpPr>
          <p:cNvPr id="11297" name="Text Box 33"/>
          <p:cNvSpPr txBox="1">
            <a:spLocks noChangeArrowheads="1"/>
          </p:cNvSpPr>
          <p:nvPr/>
        </p:nvSpPr>
        <p:spPr bwMode="auto">
          <a:xfrm>
            <a:off x="684213" y="2276475"/>
            <a:ext cx="37528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>
                <a:solidFill>
                  <a:srgbClr val="FFFF99"/>
                </a:solidFill>
              </a:rPr>
              <a:t>Διακύμανση ημερήσιων τιμών των ναύλων </a:t>
            </a:r>
            <a:endParaRPr lang="en-US" sz="1600">
              <a:solidFill>
                <a:srgbClr val="FFFF99"/>
              </a:solidFill>
            </a:endParaRPr>
          </a:p>
          <a:p>
            <a:r>
              <a:rPr lang="el-GR" sz="1600">
                <a:solidFill>
                  <a:srgbClr val="FFFF99"/>
                </a:solidFill>
              </a:rPr>
              <a:t>(</a:t>
            </a:r>
            <a:r>
              <a:rPr lang="en-US" sz="1600">
                <a:solidFill>
                  <a:srgbClr val="FFFF99"/>
                </a:solidFill>
              </a:rPr>
              <a:t>Spot prices)</a:t>
            </a:r>
            <a:r>
              <a:rPr lang="el-GR" sz="1600">
                <a:solidFill>
                  <a:srgbClr val="FFFF99"/>
                </a:solidFill>
              </a:rPr>
              <a:t> </a:t>
            </a:r>
            <a:endParaRPr lang="en-US" sz="1600">
              <a:solidFill>
                <a:srgbClr val="FFFF99"/>
              </a:solidFill>
            </a:endParaRPr>
          </a:p>
        </p:txBody>
      </p:sp>
      <p:sp>
        <p:nvSpPr>
          <p:cNvPr id="11298" name="Text Box 34"/>
          <p:cNvSpPr txBox="1">
            <a:spLocks noChangeArrowheads="1"/>
          </p:cNvSpPr>
          <p:nvPr/>
        </p:nvSpPr>
        <p:spPr bwMode="auto">
          <a:xfrm>
            <a:off x="684213" y="2851150"/>
            <a:ext cx="408781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>
                <a:solidFill>
                  <a:srgbClr val="FFFF99"/>
                </a:solidFill>
              </a:rPr>
              <a:t>Διακύμανση ημερήσιων τιμών των συμβολαίων</a:t>
            </a:r>
            <a:endParaRPr lang="en-US" sz="1600">
              <a:solidFill>
                <a:srgbClr val="FFFF99"/>
              </a:solidFill>
            </a:endParaRPr>
          </a:p>
          <a:p>
            <a:r>
              <a:rPr lang="el-GR" sz="1600">
                <a:solidFill>
                  <a:srgbClr val="FFFF99"/>
                </a:solidFill>
              </a:rPr>
              <a:t>(</a:t>
            </a:r>
            <a:r>
              <a:rPr lang="en-US" sz="1600">
                <a:solidFill>
                  <a:srgbClr val="FFFF99"/>
                </a:solidFill>
              </a:rPr>
              <a:t>Future prices)</a:t>
            </a:r>
            <a:r>
              <a:rPr lang="el-GR" sz="1600">
                <a:solidFill>
                  <a:srgbClr val="FFFF99"/>
                </a:solidFill>
              </a:rPr>
              <a:t> </a:t>
            </a:r>
            <a:endParaRPr lang="en-US" sz="1600">
              <a:solidFill>
                <a:srgbClr val="FFFF99"/>
              </a:solidFill>
            </a:endParaRPr>
          </a:p>
        </p:txBody>
      </p:sp>
      <p:sp>
        <p:nvSpPr>
          <p:cNvPr id="11299" name="Text Box 35"/>
          <p:cNvSpPr txBox="1">
            <a:spLocks noChangeArrowheads="1"/>
          </p:cNvSpPr>
          <p:nvPr/>
        </p:nvSpPr>
        <p:spPr bwMode="auto">
          <a:xfrm>
            <a:off x="684213" y="1412875"/>
            <a:ext cx="41433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l-GR" sz="2000">
                <a:solidFill>
                  <a:srgbClr val="FFFF99"/>
                </a:solidFill>
              </a:rPr>
              <a:t>Τα </a:t>
            </a:r>
            <a:r>
              <a:rPr lang="en-US" sz="2000">
                <a:solidFill>
                  <a:srgbClr val="FFFF99"/>
                </a:solidFill>
              </a:rPr>
              <a:t>Futures </a:t>
            </a:r>
            <a:r>
              <a:rPr lang="el-GR" sz="2000">
                <a:solidFill>
                  <a:srgbClr val="FFFF99"/>
                </a:solidFill>
              </a:rPr>
              <a:t>εκτιμούν</a:t>
            </a:r>
            <a:r>
              <a:rPr lang="en-US" sz="2000">
                <a:solidFill>
                  <a:srgbClr val="FFFF99"/>
                </a:solidFill>
              </a:rPr>
              <a:t> </a:t>
            </a:r>
            <a:r>
              <a:rPr lang="el-GR" sz="2000">
                <a:solidFill>
                  <a:srgbClr val="FFFF99"/>
                </a:solidFill>
              </a:rPr>
              <a:t>καθημερινά το</a:t>
            </a:r>
          </a:p>
          <a:p>
            <a:pPr>
              <a:buFont typeface="Wingdings" pitchFamily="2" charset="2"/>
              <a:buNone/>
            </a:pPr>
            <a:r>
              <a:rPr lang="el-GR" sz="2000">
                <a:solidFill>
                  <a:srgbClr val="FFFF99"/>
                </a:solidFill>
              </a:rPr>
              <a:t>μέσο όρο των </a:t>
            </a:r>
            <a:r>
              <a:rPr lang="en-US" sz="2000">
                <a:solidFill>
                  <a:srgbClr val="FFFF99"/>
                </a:solidFill>
              </a:rPr>
              <a:t>Spot</a:t>
            </a:r>
            <a:r>
              <a:rPr lang="el-GR" sz="2000">
                <a:solidFill>
                  <a:srgbClr val="FFFF99"/>
                </a:solidFill>
              </a:rPr>
              <a:t> του επόμενου μήνα</a:t>
            </a:r>
            <a:endParaRPr lang="en-US" sz="2000">
              <a:solidFill>
                <a:srgbClr val="FFFF99"/>
              </a:solidFill>
            </a:endParaRPr>
          </a:p>
        </p:txBody>
      </p:sp>
      <p:sp>
        <p:nvSpPr>
          <p:cNvPr id="11300" name="Text Box 36"/>
          <p:cNvSpPr txBox="1">
            <a:spLocks noChangeArrowheads="1"/>
          </p:cNvSpPr>
          <p:nvPr/>
        </p:nvSpPr>
        <p:spPr bwMode="auto">
          <a:xfrm>
            <a:off x="5056188" y="4294188"/>
            <a:ext cx="360203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>
                <a:solidFill>
                  <a:srgbClr val="FFFF99"/>
                </a:solidFill>
              </a:rPr>
              <a:t>Διακύμανση μηνιαίων τιμών των ναύλων </a:t>
            </a:r>
            <a:endParaRPr lang="en-US" sz="1600">
              <a:solidFill>
                <a:srgbClr val="FFFF99"/>
              </a:solidFill>
            </a:endParaRPr>
          </a:p>
          <a:p>
            <a:r>
              <a:rPr lang="el-GR" sz="1600">
                <a:solidFill>
                  <a:srgbClr val="FFFF99"/>
                </a:solidFill>
              </a:rPr>
              <a:t>(</a:t>
            </a:r>
            <a:r>
              <a:rPr lang="en-US" sz="1600">
                <a:solidFill>
                  <a:srgbClr val="FFFF99"/>
                </a:solidFill>
              </a:rPr>
              <a:t>Spot Avg</a:t>
            </a:r>
            <a:r>
              <a:rPr lang="el-GR" sz="1600">
                <a:solidFill>
                  <a:srgbClr val="FFFF99"/>
                </a:solidFill>
              </a:rPr>
              <a:t> </a:t>
            </a:r>
            <a:r>
              <a:rPr lang="en-US" sz="1600">
                <a:solidFill>
                  <a:srgbClr val="FFFF99"/>
                </a:solidFill>
              </a:rPr>
              <a:t>prices)</a:t>
            </a:r>
            <a:r>
              <a:rPr lang="el-GR" sz="1600">
                <a:solidFill>
                  <a:srgbClr val="FFFF99"/>
                </a:solidFill>
              </a:rPr>
              <a:t> </a:t>
            </a:r>
            <a:endParaRPr lang="en-US" sz="1600">
              <a:solidFill>
                <a:srgbClr val="FFFF99"/>
              </a:solidFill>
            </a:endParaRPr>
          </a:p>
        </p:txBody>
      </p:sp>
      <p:sp>
        <p:nvSpPr>
          <p:cNvPr id="11302" name="Text Box 38"/>
          <p:cNvSpPr txBox="1">
            <a:spLocks noChangeArrowheads="1"/>
          </p:cNvSpPr>
          <p:nvPr/>
        </p:nvSpPr>
        <p:spPr bwMode="auto">
          <a:xfrm>
            <a:off x="5056188" y="5013325"/>
            <a:ext cx="408781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>
                <a:solidFill>
                  <a:srgbClr val="FFFF99"/>
                </a:solidFill>
              </a:rPr>
              <a:t>Διακύμανση ημερήσιων τιμών των συμβολαίων</a:t>
            </a:r>
            <a:endParaRPr lang="en-US" sz="1600">
              <a:solidFill>
                <a:srgbClr val="FFFF99"/>
              </a:solidFill>
            </a:endParaRPr>
          </a:p>
          <a:p>
            <a:r>
              <a:rPr lang="el-GR" sz="1600">
                <a:solidFill>
                  <a:srgbClr val="FFFF99"/>
                </a:solidFill>
              </a:rPr>
              <a:t>(</a:t>
            </a:r>
            <a:r>
              <a:rPr lang="en-US" sz="1600">
                <a:solidFill>
                  <a:srgbClr val="FFFF99"/>
                </a:solidFill>
              </a:rPr>
              <a:t>Future prices)</a:t>
            </a:r>
            <a:r>
              <a:rPr lang="el-GR" sz="1600">
                <a:solidFill>
                  <a:srgbClr val="FFFF99"/>
                </a:solidFill>
              </a:rPr>
              <a:t>,</a:t>
            </a:r>
            <a:r>
              <a:rPr lang="en-US" sz="1600">
                <a:solidFill>
                  <a:srgbClr val="FFFF99"/>
                </a:solidFill>
              </a:rPr>
              <a:t> </a:t>
            </a:r>
            <a:r>
              <a:rPr lang="el-GR" sz="1600">
                <a:solidFill>
                  <a:srgbClr val="FFFF99"/>
                </a:solidFill>
              </a:rPr>
              <a:t>κατά την ημέρα εκκαθάρισης   </a:t>
            </a:r>
            <a:endParaRPr lang="en-US" sz="1600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130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11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130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11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1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4" dur="indefinite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97" grpId="0"/>
      <p:bldP spid="11298" grpId="0"/>
      <p:bldP spid="11300" grpId="0"/>
      <p:bldP spid="1130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294" name="Group 6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12295" name="Picture 7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96" name="Picture 8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97" name="Picture 9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98" name="Picture 10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99" name="Picture 11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00" name="Picture 12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2301" name="Picture 13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12302" name="Rectangle 14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Επιθυμητή Πρόβλεψη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12304" name="Picture 16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12309" name="Group 21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12303" name="Text Box 15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C65AED69-5AF6-43B9-8939-71721EF8447C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13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12305" name="Group 17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12306" name="Rectangle 18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12307" name="Rectangle 19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12308" name="Picture 20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graphicFrame>
        <p:nvGraphicFramePr>
          <p:cNvPr id="12316" name="Object 28"/>
          <p:cNvGraphicFramePr>
            <a:graphicFrameLocks noGrp="1" noChangeAspect="1"/>
          </p:cNvGraphicFramePr>
          <p:nvPr>
            <p:ph/>
          </p:nvPr>
        </p:nvGraphicFramePr>
        <p:xfrm>
          <a:off x="539750" y="2174875"/>
          <a:ext cx="5688013" cy="3981450"/>
        </p:xfrm>
        <a:graphic>
          <a:graphicData uri="http://schemas.openxmlformats.org/presentationml/2006/ole">
            <p:oleObj spid="_x0000_s12316" name="AutoCAD Drawing" r:id="rId13" imgW="11382480" imgH="7962840" progId="AutoCAD.Drawing.16">
              <p:embed/>
            </p:oleObj>
          </a:graphicData>
        </a:graphic>
      </p:graphicFrame>
      <p:sp>
        <p:nvSpPr>
          <p:cNvPr id="12318" name="Text Box 30"/>
          <p:cNvSpPr txBox="1">
            <a:spLocks noChangeArrowheads="1"/>
          </p:cNvSpPr>
          <p:nvPr/>
        </p:nvSpPr>
        <p:spPr bwMode="auto">
          <a:xfrm>
            <a:off x="755650" y="1341438"/>
            <a:ext cx="22653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2000">
                <a:solidFill>
                  <a:srgbClr val="FFFF99"/>
                </a:solidFill>
              </a:rPr>
              <a:t>Λόγος Εκκαθάρισης</a:t>
            </a:r>
            <a:endParaRPr lang="en-US" sz="2000">
              <a:solidFill>
                <a:srgbClr val="FFFF99"/>
              </a:solidFill>
            </a:endParaRPr>
          </a:p>
        </p:txBody>
      </p:sp>
      <p:sp>
        <p:nvSpPr>
          <p:cNvPr id="12319" name="Text Box 31"/>
          <p:cNvSpPr txBox="1">
            <a:spLocks noChangeArrowheads="1"/>
          </p:cNvSpPr>
          <p:nvPr/>
        </p:nvSpPr>
        <p:spPr bwMode="auto">
          <a:xfrm>
            <a:off x="3276600" y="1196975"/>
            <a:ext cx="11731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FFFF99"/>
                </a:solidFill>
              </a:rPr>
              <a:t>SPOTavg</a:t>
            </a:r>
          </a:p>
        </p:txBody>
      </p:sp>
      <p:sp>
        <p:nvSpPr>
          <p:cNvPr id="12320" name="Text Box 32"/>
          <p:cNvSpPr txBox="1">
            <a:spLocks noChangeArrowheads="1"/>
          </p:cNvSpPr>
          <p:nvPr/>
        </p:nvSpPr>
        <p:spPr bwMode="auto">
          <a:xfrm>
            <a:off x="4284663" y="1268413"/>
            <a:ext cx="12430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FFFF99"/>
                </a:solidFill>
              </a:rPr>
              <a:t>(next month)</a:t>
            </a:r>
          </a:p>
        </p:txBody>
      </p:sp>
      <p:sp>
        <p:nvSpPr>
          <p:cNvPr id="12321" name="Line 33"/>
          <p:cNvSpPr>
            <a:spLocks noChangeShapeType="1"/>
          </p:cNvSpPr>
          <p:nvPr/>
        </p:nvSpPr>
        <p:spPr bwMode="auto">
          <a:xfrm>
            <a:off x="3276600" y="1628775"/>
            <a:ext cx="2232025" cy="0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12322" name="Text Box 34"/>
          <p:cNvSpPr txBox="1">
            <a:spLocks noChangeArrowheads="1"/>
          </p:cNvSpPr>
          <p:nvPr/>
        </p:nvSpPr>
        <p:spPr bwMode="auto">
          <a:xfrm>
            <a:off x="3276600" y="1628775"/>
            <a:ext cx="1238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FFFF99"/>
                </a:solidFill>
              </a:rPr>
              <a:t>FUTURE </a:t>
            </a:r>
          </a:p>
        </p:txBody>
      </p:sp>
      <p:sp>
        <p:nvSpPr>
          <p:cNvPr id="12323" name="Text Box 35"/>
          <p:cNvSpPr txBox="1">
            <a:spLocks noChangeArrowheads="1"/>
          </p:cNvSpPr>
          <p:nvPr/>
        </p:nvSpPr>
        <p:spPr bwMode="auto">
          <a:xfrm>
            <a:off x="4284663" y="1701800"/>
            <a:ext cx="12541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FFFF99"/>
                </a:solidFill>
              </a:rPr>
              <a:t>(present day)</a:t>
            </a:r>
          </a:p>
        </p:txBody>
      </p:sp>
      <p:sp>
        <p:nvSpPr>
          <p:cNvPr id="12324" name="Text Box 36"/>
          <p:cNvSpPr txBox="1">
            <a:spLocks noChangeArrowheads="1"/>
          </p:cNvSpPr>
          <p:nvPr/>
        </p:nvSpPr>
        <p:spPr bwMode="auto">
          <a:xfrm>
            <a:off x="2916238" y="1412875"/>
            <a:ext cx="3270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FFFF99"/>
                </a:solidFill>
              </a:rPr>
              <a:t>=</a:t>
            </a:r>
          </a:p>
        </p:txBody>
      </p:sp>
      <p:sp>
        <p:nvSpPr>
          <p:cNvPr id="12325" name="Text Box 37"/>
          <p:cNvSpPr txBox="1">
            <a:spLocks noChangeArrowheads="1"/>
          </p:cNvSpPr>
          <p:nvPr/>
        </p:nvSpPr>
        <p:spPr bwMode="auto">
          <a:xfrm>
            <a:off x="6227763" y="1341438"/>
            <a:ext cx="26304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l-GR" sz="2000">
                <a:solidFill>
                  <a:srgbClr val="FFFF99"/>
                </a:solidFill>
              </a:rPr>
              <a:t> Λ.Ε. Εκκαθάρισης &gt; 1</a:t>
            </a:r>
            <a:endParaRPr lang="en-US" sz="2000">
              <a:solidFill>
                <a:srgbClr val="FFFF99"/>
              </a:solidFill>
            </a:endParaRPr>
          </a:p>
        </p:txBody>
      </p:sp>
      <p:sp>
        <p:nvSpPr>
          <p:cNvPr id="12326" name="Text Box 38"/>
          <p:cNvSpPr txBox="1">
            <a:spLocks noChangeArrowheads="1"/>
          </p:cNvSpPr>
          <p:nvPr/>
        </p:nvSpPr>
        <p:spPr bwMode="auto">
          <a:xfrm>
            <a:off x="6440488" y="1774825"/>
            <a:ext cx="26527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>
                <a:solidFill>
                  <a:srgbClr val="FFFF99"/>
                </a:solidFill>
              </a:rPr>
              <a:t>Ι.  </a:t>
            </a:r>
            <a:r>
              <a:rPr lang="el-GR" sz="1600" u="sng">
                <a:solidFill>
                  <a:srgbClr val="FFFF99"/>
                </a:solidFill>
              </a:rPr>
              <a:t>Αγορά</a:t>
            </a:r>
            <a:r>
              <a:rPr lang="el-GR" sz="1600">
                <a:solidFill>
                  <a:srgbClr val="FFFF99"/>
                </a:solidFill>
              </a:rPr>
              <a:t> </a:t>
            </a:r>
            <a:r>
              <a:rPr lang="en-US" sz="1600">
                <a:solidFill>
                  <a:srgbClr val="FFFF99"/>
                </a:solidFill>
              </a:rPr>
              <a:t>Future </a:t>
            </a:r>
            <a:r>
              <a:rPr lang="el-GR" sz="1600">
                <a:solidFill>
                  <a:srgbClr val="FFFF99"/>
                </a:solidFill>
              </a:rPr>
              <a:t>Συμβολαίων </a:t>
            </a:r>
            <a:endParaRPr lang="en-US" sz="1600">
              <a:solidFill>
                <a:srgbClr val="FFFF99"/>
              </a:solidFill>
            </a:endParaRPr>
          </a:p>
        </p:txBody>
      </p:sp>
      <p:sp>
        <p:nvSpPr>
          <p:cNvPr id="12327" name="Text Box 39"/>
          <p:cNvSpPr txBox="1">
            <a:spLocks noChangeArrowheads="1"/>
          </p:cNvSpPr>
          <p:nvPr/>
        </p:nvSpPr>
        <p:spPr bwMode="auto">
          <a:xfrm>
            <a:off x="6227763" y="2852738"/>
            <a:ext cx="26304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l-GR" sz="2000">
                <a:solidFill>
                  <a:srgbClr val="FFFF99"/>
                </a:solidFill>
              </a:rPr>
              <a:t> Λ.Ε. Εκκαθάρισης </a:t>
            </a:r>
            <a:r>
              <a:rPr lang="en-US" sz="2000">
                <a:solidFill>
                  <a:srgbClr val="FFFF99"/>
                </a:solidFill>
              </a:rPr>
              <a:t>&lt;</a:t>
            </a:r>
            <a:r>
              <a:rPr lang="el-GR" sz="2000">
                <a:solidFill>
                  <a:srgbClr val="FFFF99"/>
                </a:solidFill>
              </a:rPr>
              <a:t> 1</a:t>
            </a:r>
            <a:endParaRPr lang="en-US" sz="2000">
              <a:solidFill>
                <a:srgbClr val="FFFF99"/>
              </a:solidFill>
            </a:endParaRPr>
          </a:p>
        </p:txBody>
      </p:sp>
      <p:sp>
        <p:nvSpPr>
          <p:cNvPr id="12328" name="Text Box 40"/>
          <p:cNvSpPr txBox="1">
            <a:spLocks noChangeArrowheads="1"/>
          </p:cNvSpPr>
          <p:nvPr/>
        </p:nvSpPr>
        <p:spPr bwMode="auto">
          <a:xfrm>
            <a:off x="6443663" y="3284538"/>
            <a:ext cx="28067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>
                <a:solidFill>
                  <a:srgbClr val="FFFF99"/>
                </a:solidFill>
              </a:rPr>
              <a:t>Ι.  </a:t>
            </a:r>
            <a:r>
              <a:rPr lang="el-GR" sz="1600" u="sng">
                <a:solidFill>
                  <a:srgbClr val="FFFF99"/>
                </a:solidFill>
              </a:rPr>
              <a:t>Πώληση</a:t>
            </a:r>
            <a:r>
              <a:rPr lang="el-GR" sz="1600">
                <a:solidFill>
                  <a:srgbClr val="FFFF99"/>
                </a:solidFill>
              </a:rPr>
              <a:t> </a:t>
            </a:r>
            <a:r>
              <a:rPr lang="en-US" sz="1600">
                <a:solidFill>
                  <a:srgbClr val="FFFF99"/>
                </a:solidFill>
              </a:rPr>
              <a:t>Future </a:t>
            </a:r>
            <a:r>
              <a:rPr lang="el-GR" sz="1600">
                <a:solidFill>
                  <a:srgbClr val="FFFF99"/>
                </a:solidFill>
              </a:rPr>
              <a:t>Συμβολαίων </a:t>
            </a:r>
            <a:endParaRPr lang="en-US" sz="1600">
              <a:solidFill>
                <a:srgbClr val="FFFF99"/>
              </a:solidFill>
            </a:endParaRPr>
          </a:p>
        </p:txBody>
      </p:sp>
      <p:sp>
        <p:nvSpPr>
          <p:cNvPr id="12329" name="Text Box 41"/>
          <p:cNvSpPr txBox="1">
            <a:spLocks noChangeArrowheads="1"/>
          </p:cNvSpPr>
          <p:nvPr/>
        </p:nvSpPr>
        <p:spPr bwMode="auto">
          <a:xfrm>
            <a:off x="6300788" y="4652963"/>
            <a:ext cx="302418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>
              <a:buFont typeface="Wingdings" pitchFamily="2" charset="2"/>
              <a:buChar char="Ø"/>
            </a:pPr>
            <a:r>
              <a:rPr lang="el-GR" sz="2000" i="1">
                <a:solidFill>
                  <a:srgbClr val="FFFF99"/>
                </a:solidFill>
              </a:rPr>
              <a:t>Κατά τη διενέργεια του     </a:t>
            </a:r>
            <a:r>
              <a:rPr lang="en-US" sz="2000" i="1">
                <a:solidFill>
                  <a:srgbClr val="FFFF99"/>
                </a:solidFill>
              </a:rPr>
              <a:t>Hedge, </a:t>
            </a:r>
            <a:r>
              <a:rPr lang="el-GR" sz="2000" i="1">
                <a:solidFill>
                  <a:srgbClr val="FFFF99"/>
                </a:solidFill>
              </a:rPr>
              <a:t>ο πλοιοκτήτης πουλάει</a:t>
            </a:r>
            <a:r>
              <a:rPr lang="en-US" sz="2000" i="1">
                <a:solidFill>
                  <a:srgbClr val="FFFF99"/>
                </a:solidFill>
              </a:rPr>
              <a:t> futures, </a:t>
            </a:r>
            <a:r>
              <a:rPr lang="el-GR" sz="2000" i="1">
                <a:solidFill>
                  <a:srgbClr val="FFFF99"/>
                </a:solidFill>
              </a:rPr>
              <a:t>ενώ ο ναυλωτής αγοράζει</a:t>
            </a:r>
            <a:r>
              <a:rPr lang="el-GR" sz="2000">
                <a:solidFill>
                  <a:srgbClr val="FFFF99"/>
                </a:solidFill>
              </a:rPr>
              <a:t> </a:t>
            </a:r>
            <a:endParaRPr lang="en-US" sz="2000">
              <a:solidFill>
                <a:srgbClr val="FFFF99"/>
              </a:solidFill>
            </a:endParaRPr>
          </a:p>
        </p:txBody>
      </p:sp>
      <p:sp>
        <p:nvSpPr>
          <p:cNvPr id="12331" name="Text Box 43"/>
          <p:cNvSpPr txBox="1">
            <a:spLocks noChangeArrowheads="1"/>
          </p:cNvSpPr>
          <p:nvPr/>
        </p:nvSpPr>
        <p:spPr bwMode="auto">
          <a:xfrm>
            <a:off x="6443663" y="2133600"/>
            <a:ext cx="23495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>
                <a:solidFill>
                  <a:srgbClr val="FFFF99"/>
                </a:solidFill>
              </a:rPr>
              <a:t>ΙΙ. Ενεργοποίηση Η</a:t>
            </a:r>
            <a:r>
              <a:rPr lang="en-US" sz="1600">
                <a:solidFill>
                  <a:srgbClr val="FFFF99"/>
                </a:solidFill>
              </a:rPr>
              <a:t>edging</a:t>
            </a:r>
            <a:endParaRPr lang="el-GR" sz="1600">
              <a:solidFill>
                <a:srgbClr val="FFFF99"/>
              </a:solidFill>
            </a:endParaRPr>
          </a:p>
          <a:p>
            <a:r>
              <a:rPr lang="el-GR" sz="1600">
                <a:solidFill>
                  <a:srgbClr val="FFFF99"/>
                </a:solidFill>
              </a:rPr>
              <a:t>     από </a:t>
            </a:r>
            <a:r>
              <a:rPr lang="el-GR" sz="1600" u="sng">
                <a:solidFill>
                  <a:srgbClr val="FFFF99"/>
                </a:solidFill>
              </a:rPr>
              <a:t>ναυλωτή</a:t>
            </a:r>
            <a:endParaRPr lang="en-US" sz="1600" u="sng">
              <a:solidFill>
                <a:srgbClr val="FFFF99"/>
              </a:solidFill>
            </a:endParaRPr>
          </a:p>
        </p:txBody>
      </p:sp>
      <p:sp>
        <p:nvSpPr>
          <p:cNvPr id="12332" name="Text Box 44"/>
          <p:cNvSpPr txBox="1">
            <a:spLocks noChangeArrowheads="1"/>
          </p:cNvSpPr>
          <p:nvPr/>
        </p:nvSpPr>
        <p:spPr bwMode="auto">
          <a:xfrm>
            <a:off x="6443663" y="3573463"/>
            <a:ext cx="23495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>
                <a:solidFill>
                  <a:srgbClr val="FFFF99"/>
                </a:solidFill>
              </a:rPr>
              <a:t>ΙΙ. Ενεργοποίηση Η</a:t>
            </a:r>
            <a:r>
              <a:rPr lang="en-US" sz="1600">
                <a:solidFill>
                  <a:srgbClr val="FFFF99"/>
                </a:solidFill>
              </a:rPr>
              <a:t>edging</a:t>
            </a:r>
            <a:endParaRPr lang="el-GR" sz="1600">
              <a:solidFill>
                <a:srgbClr val="FFFF99"/>
              </a:solidFill>
            </a:endParaRPr>
          </a:p>
          <a:p>
            <a:r>
              <a:rPr lang="el-GR" sz="1600">
                <a:solidFill>
                  <a:srgbClr val="FFFF99"/>
                </a:solidFill>
              </a:rPr>
              <a:t>     από </a:t>
            </a:r>
            <a:r>
              <a:rPr lang="el-GR" sz="1600" u="sng">
                <a:solidFill>
                  <a:srgbClr val="FFFF99"/>
                </a:solidFill>
              </a:rPr>
              <a:t>πλοιοκτήτη</a:t>
            </a:r>
            <a:endParaRPr lang="en-US" sz="1600" u="sng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29" grpId="0"/>
      <p:bldP spid="12331" grpId="0"/>
      <p:bldP spid="123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198" name="Group 6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8199" name="Picture 7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00" name="Picture 8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01" name="Picture 9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02" name="Picture 10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03" name="Picture 11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04" name="Picture 12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8205" name="Picture 13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8206" name="Rectangle 14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Συγκέντρωση δεδομένων Εκπαίδευσης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8208" name="Picture 16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8213" name="Group 21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8207" name="Text Box 15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2D410AF8-58C8-42D5-B87A-AA431A9C3DC4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14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8209" name="Group 17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8210" name="Rectangle 18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8211" name="Rectangle 19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8212" name="Picture 20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pic>
        <p:nvPicPr>
          <p:cNvPr id="8214" name="Picture 22"/>
          <p:cNvPicPr>
            <a:picLocks noGrp="1" noChangeAspect="1" noChangeArrowheads="1"/>
          </p:cNvPicPr>
          <p:nvPr>
            <p:ph/>
          </p:nvPr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484438" y="1125538"/>
            <a:ext cx="6551612" cy="5240337"/>
          </a:xfrm>
          <a:noFill/>
          <a:ln>
            <a:miter lim="800000"/>
            <a:headEnd/>
            <a:tailEnd/>
          </a:ln>
        </p:spPr>
      </p:pic>
      <p:sp>
        <p:nvSpPr>
          <p:cNvPr id="8217" name="Line 25"/>
          <p:cNvSpPr>
            <a:spLocks noChangeShapeType="1"/>
          </p:cNvSpPr>
          <p:nvPr/>
        </p:nvSpPr>
        <p:spPr bwMode="auto">
          <a:xfrm>
            <a:off x="3635375" y="5084763"/>
            <a:ext cx="865188" cy="8636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8218" name="Text Box 26"/>
          <p:cNvSpPr txBox="1">
            <a:spLocks noChangeArrowheads="1"/>
          </p:cNvSpPr>
          <p:nvPr/>
        </p:nvSpPr>
        <p:spPr bwMode="auto">
          <a:xfrm>
            <a:off x="539750" y="4868863"/>
            <a:ext cx="201612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l-GR" sz="1600" i="1">
                <a:solidFill>
                  <a:srgbClr val="FFFF99"/>
                </a:solidFill>
              </a:rPr>
              <a:t> ...και να αναφέρονται στις ημέρες συνεδρίασης του Χρηματιστηρίου Παραγώγων</a:t>
            </a:r>
            <a:endParaRPr lang="en-US" sz="1600" i="1">
              <a:solidFill>
                <a:srgbClr val="FFFF99"/>
              </a:solidFill>
            </a:endParaRPr>
          </a:p>
        </p:txBody>
      </p:sp>
      <p:sp>
        <p:nvSpPr>
          <p:cNvPr id="8219" name="Text Box 27"/>
          <p:cNvSpPr txBox="1">
            <a:spLocks noChangeArrowheads="1"/>
          </p:cNvSpPr>
          <p:nvPr/>
        </p:nvSpPr>
        <p:spPr bwMode="auto">
          <a:xfrm>
            <a:off x="468313" y="1341438"/>
            <a:ext cx="201612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80975" indent="-180975">
              <a:buFont typeface="Wingdings" pitchFamily="2" charset="2"/>
              <a:buNone/>
            </a:pPr>
            <a:r>
              <a:rPr lang="el-GR" sz="1600">
                <a:solidFill>
                  <a:srgbClr val="FFFF99"/>
                </a:solidFill>
              </a:rPr>
              <a:t>1. Διασύνδεση δεδομένων          (58 χρονοσειρές)</a:t>
            </a:r>
          </a:p>
          <a:p>
            <a:pPr marL="180975" indent="-180975">
              <a:buFont typeface="Wingdings" pitchFamily="2" charset="2"/>
              <a:buNone/>
            </a:pPr>
            <a:endParaRPr lang="en-US" sz="1600">
              <a:solidFill>
                <a:srgbClr val="FFFF99"/>
              </a:solidFill>
            </a:endParaRPr>
          </a:p>
        </p:txBody>
      </p:sp>
      <p:sp>
        <p:nvSpPr>
          <p:cNvPr id="8220" name="Text Box 28"/>
          <p:cNvSpPr txBox="1">
            <a:spLocks noChangeArrowheads="1"/>
          </p:cNvSpPr>
          <p:nvPr/>
        </p:nvSpPr>
        <p:spPr bwMode="auto">
          <a:xfrm>
            <a:off x="539750" y="3860800"/>
            <a:ext cx="201612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l-GR" sz="1600" i="1">
                <a:solidFill>
                  <a:srgbClr val="FFFF99"/>
                </a:solidFill>
              </a:rPr>
              <a:t> Τα δεδομένα πρέπει να είναι διαθέσιμα σε </a:t>
            </a:r>
          </a:p>
          <a:p>
            <a:pPr>
              <a:buFont typeface="Wingdings" pitchFamily="2" charset="2"/>
              <a:buNone/>
            </a:pPr>
            <a:r>
              <a:rPr lang="el-GR" sz="1600" i="1">
                <a:solidFill>
                  <a:srgbClr val="FFFF99"/>
                </a:solidFill>
              </a:rPr>
              <a:t>ημερήσια μορφή...</a:t>
            </a:r>
            <a:endParaRPr lang="en-US" sz="1600" i="1">
              <a:solidFill>
                <a:srgbClr val="FFFF99"/>
              </a:solidFill>
            </a:endParaRPr>
          </a:p>
        </p:txBody>
      </p:sp>
      <p:sp>
        <p:nvSpPr>
          <p:cNvPr id="8221" name="Text Box 29"/>
          <p:cNvSpPr txBox="1">
            <a:spLocks noChangeArrowheads="1"/>
          </p:cNvSpPr>
          <p:nvPr/>
        </p:nvSpPr>
        <p:spPr bwMode="auto">
          <a:xfrm rot="10800000" flipV="1">
            <a:off x="468313" y="2205038"/>
            <a:ext cx="2087562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/>
            <a:r>
              <a:rPr lang="el-GR" sz="1600">
                <a:solidFill>
                  <a:srgbClr val="FFFF99"/>
                </a:solidFill>
              </a:rPr>
              <a:t>2. Υπολογισμός Συσχέτισης</a:t>
            </a:r>
            <a:r>
              <a:rPr lang="en-US" sz="1600">
                <a:solidFill>
                  <a:srgbClr val="FFFF99"/>
                </a:solidFill>
              </a:rPr>
              <a:t> </a:t>
            </a:r>
            <a:r>
              <a:rPr lang="el-GR" sz="1600">
                <a:solidFill>
                  <a:srgbClr val="FFFF99"/>
                </a:solidFill>
              </a:rPr>
              <a:t>τους</a:t>
            </a:r>
            <a:r>
              <a:rPr lang="en-US" sz="1600">
                <a:solidFill>
                  <a:srgbClr val="FFFF99"/>
                </a:solidFill>
              </a:rPr>
              <a:t> </a:t>
            </a:r>
            <a:r>
              <a:rPr lang="el-GR" sz="1600">
                <a:solidFill>
                  <a:srgbClr val="FFFF99"/>
                </a:solidFill>
              </a:rPr>
              <a:t>με χρονοσειρά των Ναύλων (</a:t>
            </a:r>
            <a:r>
              <a:rPr lang="en-US" sz="1600">
                <a:solidFill>
                  <a:srgbClr val="FFFF99"/>
                </a:solidFill>
              </a:rPr>
              <a:t>Spots)</a:t>
            </a:r>
          </a:p>
          <a:p>
            <a:pPr marL="266700" indent="-266700"/>
            <a:r>
              <a:rPr lang="el-GR" sz="1600">
                <a:solidFill>
                  <a:srgbClr val="FFFF99"/>
                </a:solidFill>
              </a:rPr>
              <a:t> </a:t>
            </a:r>
            <a:endParaRPr lang="en-US" sz="1600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2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222" name="Group 6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9223" name="Picture 7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4" name="Picture 8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5" name="Picture 9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6" name="Picture 10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7" name="Picture 11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8" name="Picture 12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9229" name="Picture 13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9230" name="Rectangle 14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Αξιοποίηση πληροφοριών 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9232" name="Picture 16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9237" name="Group 21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9231" name="Text Box 15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4A897635-D7AC-460C-A72E-6736912786CE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15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9233" name="Group 17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9234" name="Rectangle 18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9235" name="Rectangle 19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9236" name="Picture 20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graphicFrame>
        <p:nvGraphicFramePr>
          <p:cNvPr id="9632" name="Group 416"/>
          <p:cNvGraphicFramePr>
            <a:graphicFrameLocks noGrp="1"/>
          </p:cNvGraphicFramePr>
          <p:nvPr>
            <p:ph/>
          </p:nvPr>
        </p:nvGraphicFramePr>
        <p:xfrm>
          <a:off x="611188" y="1268413"/>
          <a:ext cx="5195887" cy="4941890"/>
        </p:xfrm>
        <a:graphic>
          <a:graphicData uri="http://schemas.openxmlformats.org/drawingml/2006/table">
            <a:tbl>
              <a:tblPr/>
              <a:tblGrid>
                <a:gridCol w="3730625"/>
                <a:gridCol w="676275"/>
                <a:gridCol w="788987"/>
              </a:tblGrid>
              <a:tr h="2889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TIMESERIES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ID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Cor.coef.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6 Month Timecharter Rate 70/72,000 dwt Bulkcarrier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X1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0.985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Panamax 73K Bulkcarrier 5 Year Old Secondhand Prices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0.862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Panamax 72K Bulkcarrier 10 Year Old Secondhand Prices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0.855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Panamax 69K DWT 15 Year Old Secondhand Prices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X4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0.861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75K DWT Panamax Bulkcarrier Newbuilding Prices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X5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0.778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Panamax Bulker Contracting DWT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X6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0.453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Panamax Bulker Orderbook DWT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X7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0.770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Panamax Bulkcarrier Deliveries DWT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X8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0.260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Panamax Bulkcarrier Fleet Development DWT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X9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0.528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Panamax Bulkcarrier Demolition Number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X10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-</a:t>
                      </a: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0.555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Panamax Bulker Scrap Value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X11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</a:t>
                      </a: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724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Panamax Bulker Sales $ Million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X12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</a:t>
                      </a: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663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World FT/S&amp;P World ($)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X13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</a:t>
                      </a: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363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Panamax, 1980s-built, Average Spot Earnings  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X14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0.970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LIBOR Interest Rates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X15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0.325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USA Interest Rates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X16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0.320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SSY Australian coal port Congestion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X17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0.800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Panamax 70k $/cgt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X18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0.611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Exchange Rates SDR (usd)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X19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0.799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sp>
        <p:nvSpPr>
          <p:cNvPr id="9634" name="Rectangle 418"/>
          <p:cNvSpPr>
            <a:spLocks noChangeArrowheads="1"/>
          </p:cNvSpPr>
          <p:nvPr/>
        </p:nvSpPr>
        <p:spPr bwMode="auto">
          <a:xfrm>
            <a:off x="611188" y="1268413"/>
            <a:ext cx="5184775" cy="4968875"/>
          </a:xfrm>
          <a:prstGeom prst="rect">
            <a:avLst/>
          </a:prstGeom>
          <a:noFill/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9635" name="Line 419"/>
          <p:cNvSpPr>
            <a:spLocks noChangeShapeType="1"/>
          </p:cNvSpPr>
          <p:nvPr/>
        </p:nvSpPr>
        <p:spPr bwMode="auto">
          <a:xfrm>
            <a:off x="4356100" y="1268413"/>
            <a:ext cx="0" cy="4968875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9636" name="Text Box 420"/>
          <p:cNvSpPr txBox="1">
            <a:spLocks noChangeArrowheads="1"/>
          </p:cNvSpPr>
          <p:nvPr/>
        </p:nvSpPr>
        <p:spPr bwMode="auto">
          <a:xfrm rot="10800000" flipV="1">
            <a:off x="6084888" y="1628775"/>
            <a:ext cx="2808287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>
              <a:buFont typeface="Times New Roman" pitchFamily="18" charset="0"/>
              <a:buChar char="–"/>
            </a:pPr>
            <a:r>
              <a:rPr lang="el-GR" sz="1800">
                <a:solidFill>
                  <a:srgbClr val="FFFF99"/>
                </a:solidFill>
              </a:rPr>
              <a:t>Επιλέγονται 19  χρονοσειρές δεδομένων ως καταλληλότερες να εκπαιδεύσουν το ΤΝΔ</a:t>
            </a:r>
            <a:endParaRPr lang="en-US" sz="1800">
              <a:solidFill>
                <a:srgbClr val="FFFF99"/>
              </a:solidFill>
            </a:endParaRPr>
          </a:p>
          <a:p>
            <a:pPr marL="266700" indent="-266700"/>
            <a:r>
              <a:rPr lang="el-GR" sz="1800">
                <a:solidFill>
                  <a:srgbClr val="FFFF99"/>
                </a:solidFill>
              </a:rPr>
              <a:t> </a:t>
            </a:r>
            <a:endParaRPr lang="en-US" sz="1800">
              <a:solidFill>
                <a:srgbClr val="FFFF99"/>
              </a:solidFill>
            </a:endParaRPr>
          </a:p>
        </p:txBody>
      </p:sp>
      <p:sp>
        <p:nvSpPr>
          <p:cNvPr id="9637" name="Text Box 421"/>
          <p:cNvSpPr txBox="1">
            <a:spLocks noChangeArrowheads="1"/>
          </p:cNvSpPr>
          <p:nvPr/>
        </p:nvSpPr>
        <p:spPr bwMode="auto">
          <a:xfrm rot="10800000" flipV="1">
            <a:off x="6083300" y="3211513"/>
            <a:ext cx="28130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/>
            <a:endParaRPr lang="en-US" sz="1800">
              <a:solidFill>
                <a:srgbClr val="FFFF99"/>
              </a:solidFill>
            </a:endParaRPr>
          </a:p>
          <a:p>
            <a:pPr marL="266700" indent="-266700">
              <a:buFont typeface="Times New Roman" pitchFamily="18" charset="0"/>
              <a:buChar char="–"/>
            </a:pPr>
            <a:r>
              <a:rPr lang="el-GR" sz="1800">
                <a:solidFill>
                  <a:srgbClr val="FFFF99"/>
                </a:solidFill>
              </a:rPr>
              <a:t>Δημιουργία νέων χρονοσειρών </a:t>
            </a:r>
            <a:r>
              <a:rPr lang="en-US" sz="1800">
                <a:solidFill>
                  <a:srgbClr val="FFFF99"/>
                </a:solidFill>
              </a:rPr>
              <a:t>M</a:t>
            </a:r>
            <a:r>
              <a:rPr lang="en-US" sz="1400">
                <a:solidFill>
                  <a:srgbClr val="FFFF99"/>
                </a:solidFill>
              </a:rPr>
              <a:t>i</a:t>
            </a:r>
            <a:r>
              <a:rPr lang="el-GR" sz="1400">
                <a:solidFill>
                  <a:srgbClr val="FFFF99"/>
                </a:solidFill>
              </a:rPr>
              <a:t> </a:t>
            </a:r>
            <a:r>
              <a:rPr lang="el-GR" sz="1800">
                <a:solidFill>
                  <a:srgbClr val="FFFF99"/>
                </a:solidFill>
              </a:rPr>
              <a:t>:</a:t>
            </a:r>
            <a:endParaRPr lang="en-US" sz="1800">
              <a:solidFill>
                <a:srgbClr val="FFFF99"/>
              </a:solidFill>
            </a:endParaRPr>
          </a:p>
        </p:txBody>
      </p:sp>
      <p:sp>
        <p:nvSpPr>
          <p:cNvPr id="9642" name="Text Box 426"/>
          <p:cNvSpPr txBox="1">
            <a:spLocks noChangeArrowheads="1"/>
          </p:cNvSpPr>
          <p:nvPr/>
        </p:nvSpPr>
        <p:spPr bwMode="auto">
          <a:xfrm rot="10800000" flipV="1">
            <a:off x="6073775" y="4365625"/>
            <a:ext cx="30702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/>
            <a:r>
              <a:rPr lang="el-GR" sz="1800">
                <a:solidFill>
                  <a:srgbClr val="FFFF99"/>
                </a:solidFill>
              </a:rPr>
              <a:t>Μ</a:t>
            </a:r>
            <a:r>
              <a:rPr lang="en-US" sz="1400">
                <a:solidFill>
                  <a:srgbClr val="FFFF99"/>
                </a:solidFill>
              </a:rPr>
              <a:t>i</a:t>
            </a:r>
            <a:r>
              <a:rPr lang="en-US" sz="1800">
                <a:solidFill>
                  <a:srgbClr val="FFFF99"/>
                </a:solidFill>
              </a:rPr>
              <a:t> = </a:t>
            </a:r>
            <a:r>
              <a:rPr lang="en-US" sz="2400" i="1">
                <a:solidFill>
                  <a:srgbClr val="FFFF99"/>
                </a:solidFill>
              </a:rPr>
              <a:t>f</a:t>
            </a:r>
            <a:r>
              <a:rPr lang="en-US" sz="1800">
                <a:solidFill>
                  <a:srgbClr val="FFFF99"/>
                </a:solidFill>
              </a:rPr>
              <a:t> </a:t>
            </a:r>
            <a:r>
              <a:rPr lang="el-GR" sz="2400">
                <a:solidFill>
                  <a:srgbClr val="FFFF99"/>
                </a:solidFill>
              </a:rPr>
              <a:t>(</a:t>
            </a:r>
            <a:r>
              <a:rPr lang="el-GR" sz="2800">
                <a:solidFill>
                  <a:srgbClr val="FFFF99"/>
                </a:solidFill>
              </a:rPr>
              <a:t>Σ</a:t>
            </a:r>
            <a:r>
              <a:rPr lang="el-GR" sz="1800">
                <a:solidFill>
                  <a:srgbClr val="FFFF99"/>
                </a:solidFill>
              </a:rPr>
              <a:t>Χ</a:t>
            </a:r>
            <a:r>
              <a:rPr lang="en-US" sz="1400">
                <a:solidFill>
                  <a:srgbClr val="FFFF99"/>
                </a:solidFill>
              </a:rPr>
              <a:t>j </a:t>
            </a:r>
            <a:r>
              <a:rPr lang="el-GR" sz="2400">
                <a:solidFill>
                  <a:srgbClr val="FFFF99"/>
                </a:solidFill>
              </a:rPr>
              <a:t>)</a:t>
            </a:r>
            <a:r>
              <a:rPr lang="en-US" sz="2400">
                <a:solidFill>
                  <a:srgbClr val="FFFF99"/>
                </a:solidFill>
              </a:rPr>
              <a:t> </a:t>
            </a:r>
            <a:r>
              <a:rPr lang="en-US" sz="1800">
                <a:solidFill>
                  <a:srgbClr val="FFFF99"/>
                </a:solidFill>
              </a:rPr>
              <a:t>,  i = 1,2,…n </a:t>
            </a:r>
          </a:p>
        </p:txBody>
      </p:sp>
      <p:sp>
        <p:nvSpPr>
          <p:cNvPr id="9643" name="Text Box 427"/>
          <p:cNvSpPr txBox="1">
            <a:spLocks noChangeArrowheads="1"/>
          </p:cNvSpPr>
          <p:nvPr/>
        </p:nvSpPr>
        <p:spPr bwMode="auto">
          <a:xfrm rot="10800000" flipV="1">
            <a:off x="6875463" y="4221163"/>
            <a:ext cx="441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/>
            <a:r>
              <a:rPr lang="en-US" sz="1400">
                <a:solidFill>
                  <a:srgbClr val="FFFF99"/>
                </a:solidFill>
              </a:rPr>
              <a:t>j=1</a:t>
            </a:r>
          </a:p>
        </p:txBody>
      </p:sp>
      <p:sp>
        <p:nvSpPr>
          <p:cNvPr id="9644" name="Text Box 428"/>
          <p:cNvSpPr txBox="1">
            <a:spLocks noChangeArrowheads="1"/>
          </p:cNvSpPr>
          <p:nvPr/>
        </p:nvSpPr>
        <p:spPr bwMode="auto">
          <a:xfrm rot="10800000" flipV="1">
            <a:off x="6875463" y="4725988"/>
            <a:ext cx="441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/>
            <a:r>
              <a:rPr lang="en-US" sz="1400">
                <a:solidFill>
                  <a:srgbClr val="FFFF99"/>
                </a:solidFill>
              </a:rPr>
              <a:t>19</a:t>
            </a:r>
          </a:p>
        </p:txBody>
      </p:sp>
      <p:sp>
        <p:nvSpPr>
          <p:cNvPr id="9645" name="Text Box 429"/>
          <p:cNvSpPr txBox="1">
            <a:spLocks noChangeArrowheads="1"/>
          </p:cNvSpPr>
          <p:nvPr/>
        </p:nvSpPr>
        <p:spPr bwMode="auto">
          <a:xfrm rot="10800000" flipV="1">
            <a:off x="6011863" y="5013325"/>
            <a:ext cx="2817812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/>
            <a:endParaRPr lang="en-US" sz="1600">
              <a:solidFill>
                <a:srgbClr val="FFFF99"/>
              </a:solidFill>
            </a:endParaRPr>
          </a:p>
          <a:p>
            <a:pPr marL="266700" indent="-266700">
              <a:buFont typeface="Wingdings" pitchFamily="2" charset="2"/>
              <a:buChar char="Ø"/>
            </a:pPr>
            <a:r>
              <a:rPr lang="el-GR" sz="1600">
                <a:solidFill>
                  <a:srgbClr val="FFFF99"/>
                </a:solidFill>
              </a:rPr>
              <a:t>Οι χρονοσειρές Μ παράγονται από επεξεργασία των Χ</a:t>
            </a:r>
            <a:endParaRPr lang="en-US" sz="1600">
              <a:solidFill>
                <a:srgbClr val="FFFF99"/>
              </a:solidFill>
            </a:endParaRPr>
          </a:p>
          <a:p>
            <a:pPr marL="266700" indent="-266700"/>
            <a:r>
              <a:rPr lang="el-GR" sz="1600">
                <a:solidFill>
                  <a:srgbClr val="FFFF99"/>
                </a:solidFill>
              </a:rPr>
              <a:t> </a:t>
            </a:r>
            <a:endParaRPr lang="en-US" sz="1600">
              <a:solidFill>
                <a:srgbClr val="FFFF99"/>
              </a:solidFill>
            </a:endParaRPr>
          </a:p>
        </p:txBody>
      </p:sp>
      <p:sp>
        <p:nvSpPr>
          <p:cNvPr id="9646" name="Text Box 430"/>
          <p:cNvSpPr txBox="1">
            <a:spLocks noChangeArrowheads="1"/>
          </p:cNvSpPr>
          <p:nvPr/>
        </p:nvSpPr>
        <p:spPr bwMode="auto">
          <a:xfrm rot="10800000" flipV="1">
            <a:off x="6084888" y="1125538"/>
            <a:ext cx="2809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/>
            <a:r>
              <a:rPr lang="el-GR" sz="2000" b="1" u="sng">
                <a:solidFill>
                  <a:srgbClr val="FFFF99"/>
                </a:solidFill>
              </a:rPr>
              <a:t>1ο ΣΤΑΔΙΟ</a:t>
            </a:r>
            <a:endParaRPr lang="en-US" sz="2000" b="1" u="sng">
              <a:solidFill>
                <a:srgbClr val="FFFF99"/>
              </a:solidFill>
            </a:endParaRPr>
          </a:p>
        </p:txBody>
      </p:sp>
      <p:sp>
        <p:nvSpPr>
          <p:cNvPr id="9647" name="Text Box 431"/>
          <p:cNvSpPr txBox="1">
            <a:spLocks noChangeArrowheads="1"/>
          </p:cNvSpPr>
          <p:nvPr/>
        </p:nvSpPr>
        <p:spPr bwMode="auto">
          <a:xfrm rot="10800000" flipV="1">
            <a:off x="6156325" y="3068638"/>
            <a:ext cx="2809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/>
            <a:r>
              <a:rPr lang="el-GR" sz="2000" b="1" u="sng">
                <a:solidFill>
                  <a:srgbClr val="FFFF99"/>
                </a:solidFill>
              </a:rPr>
              <a:t>2ο ΣΤΑΔΙΟ</a:t>
            </a:r>
            <a:endParaRPr lang="en-US" sz="2000" b="1" u="sng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5" name="Picture 5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6326" name="Group 6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56327" name="Picture 7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6328" name="Picture 8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6329" name="Picture 9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6330" name="Picture 10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6331" name="Picture 11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6332" name="Picture 12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6333" name="Picture 13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56334" name="Rectangle 14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Επιλογή μεταβλητών Εκπαίδευσης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56335" name="Picture 15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56336" name="Group 16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56337" name="Text Box 17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5974AF03-6791-452F-BD6E-64A9B5090C4D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16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56338" name="Group 18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56339" name="Rectangle 19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56340" name="Rectangle 20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56341" name="Picture 21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56344" name="Text Box 24"/>
          <p:cNvSpPr txBox="1">
            <a:spLocks noChangeArrowheads="1"/>
          </p:cNvSpPr>
          <p:nvPr/>
        </p:nvSpPr>
        <p:spPr bwMode="auto">
          <a:xfrm rot="10800000" flipV="1">
            <a:off x="611188" y="1268413"/>
            <a:ext cx="4540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Βάσει συσχέτισης με Λ.Ε.  </a:t>
            </a:r>
            <a:endParaRPr lang="en-US" sz="1800">
              <a:solidFill>
                <a:srgbClr val="FFFF99"/>
              </a:solidFill>
            </a:endParaRPr>
          </a:p>
        </p:txBody>
      </p:sp>
      <p:sp>
        <p:nvSpPr>
          <p:cNvPr id="56345" name="Text Box 25"/>
          <p:cNvSpPr txBox="1">
            <a:spLocks noChangeArrowheads="1"/>
          </p:cNvSpPr>
          <p:nvPr/>
        </p:nvSpPr>
        <p:spPr bwMode="auto">
          <a:xfrm rot="10800000" flipV="1">
            <a:off x="969963" y="1989138"/>
            <a:ext cx="4972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>
              <a:buFont typeface="Times New Roman" pitchFamily="18" charset="0"/>
              <a:buNone/>
            </a:pPr>
            <a:r>
              <a:rPr lang="en-US" sz="1800">
                <a:solidFill>
                  <a:srgbClr val="FFFF99"/>
                </a:solidFill>
              </a:rPr>
              <a:t>2. </a:t>
            </a:r>
            <a:r>
              <a:rPr lang="el-GR" sz="1800">
                <a:solidFill>
                  <a:srgbClr val="FFFF99"/>
                </a:solidFill>
              </a:rPr>
              <a:t>Συσχέτιση μεταξύ 2 μεταβλητών Μ</a:t>
            </a:r>
            <a:r>
              <a:rPr lang="en-US" sz="1800">
                <a:solidFill>
                  <a:srgbClr val="FFFF99"/>
                </a:solidFill>
              </a:rPr>
              <a:t>i </a:t>
            </a:r>
            <a:r>
              <a:rPr lang="el-GR" sz="1800">
                <a:solidFill>
                  <a:srgbClr val="FFFF99"/>
                </a:solidFill>
              </a:rPr>
              <a:t>:  </a:t>
            </a:r>
            <a:r>
              <a:rPr lang="en-US" sz="1800">
                <a:solidFill>
                  <a:srgbClr val="FFFF99"/>
                </a:solidFill>
              </a:rPr>
              <a:t>&lt; 0.800</a:t>
            </a:r>
            <a:r>
              <a:rPr lang="el-GR" sz="1800">
                <a:solidFill>
                  <a:srgbClr val="FFFF99"/>
                </a:solidFill>
              </a:rPr>
              <a:t>  </a:t>
            </a:r>
            <a:endParaRPr lang="en-US" sz="1800">
              <a:solidFill>
                <a:srgbClr val="FFFF99"/>
              </a:solidFill>
            </a:endParaRPr>
          </a:p>
        </p:txBody>
      </p:sp>
      <p:sp>
        <p:nvSpPr>
          <p:cNvPr id="56346" name="Text Box 26"/>
          <p:cNvSpPr txBox="1">
            <a:spLocks noChangeArrowheads="1"/>
          </p:cNvSpPr>
          <p:nvPr/>
        </p:nvSpPr>
        <p:spPr bwMode="auto">
          <a:xfrm rot="10800000" flipV="1">
            <a:off x="968375" y="1701800"/>
            <a:ext cx="50434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>
              <a:buFont typeface="Times New Roman" pitchFamily="18" charset="0"/>
              <a:buNone/>
            </a:pPr>
            <a:r>
              <a:rPr lang="en-US" sz="1800">
                <a:solidFill>
                  <a:srgbClr val="FFFF99"/>
                </a:solidFill>
              </a:rPr>
              <a:t>1. </a:t>
            </a:r>
            <a:r>
              <a:rPr lang="el-GR" sz="1800">
                <a:solidFill>
                  <a:srgbClr val="FFFF99"/>
                </a:solidFill>
              </a:rPr>
              <a:t>Συσχέτιση μεταξύ Μ</a:t>
            </a:r>
            <a:r>
              <a:rPr lang="en-US" sz="1800">
                <a:solidFill>
                  <a:srgbClr val="FFFF99"/>
                </a:solidFill>
              </a:rPr>
              <a:t>i </a:t>
            </a:r>
            <a:r>
              <a:rPr lang="el-GR" sz="1800">
                <a:solidFill>
                  <a:srgbClr val="FFFF99"/>
                </a:solidFill>
              </a:rPr>
              <a:t>και Λ.Ε.:            &gt;</a:t>
            </a:r>
            <a:r>
              <a:rPr lang="en-US" sz="1800">
                <a:solidFill>
                  <a:srgbClr val="FFFF99"/>
                </a:solidFill>
              </a:rPr>
              <a:t> 2/</a:t>
            </a:r>
            <a:r>
              <a:rPr lang="en-US" sz="1800">
                <a:solidFill>
                  <a:srgbClr val="FFFF99"/>
                </a:solidFill>
                <a:cs typeface="Times New Roman" pitchFamily="18" charset="0"/>
              </a:rPr>
              <a:t>√N</a:t>
            </a:r>
            <a:r>
              <a:rPr lang="el-GR" sz="1800">
                <a:solidFill>
                  <a:srgbClr val="FFFF99"/>
                </a:solidFill>
              </a:rPr>
              <a:t>  </a:t>
            </a:r>
            <a:endParaRPr lang="en-US" sz="1800">
              <a:solidFill>
                <a:srgbClr val="FFFF99"/>
              </a:solidFill>
            </a:endParaRPr>
          </a:p>
        </p:txBody>
      </p:sp>
      <p:sp>
        <p:nvSpPr>
          <p:cNvPr id="56347" name="Text Box 27"/>
          <p:cNvSpPr txBox="1">
            <a:spLocks noChangeArrowheads="1"/>
          </p:cNvSpPr>
          <p:nvPr/>
        </p:nvSpPr>
        <p:spPr bwMode="auto">
          <a:xfrm rot="10800000" flipV="1">
            <a:off x="611188" y="2565400"/>
            <a:ext cx="57626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Βάσει αξιολόγησης δοκιμαστικών δικτύων ως προς: </a:t>
            </a:r>
            <a:endParaRPr lang="en-US" sz="1800">
              <a:solidFill>
                <a:srgbClr val="FFFF99"/>
              </a:solidFill>
            </a:endParaRPr>
          </a:p>
          <a:p>
            <a:pPr marL="266700" indent="-266700"/>
            <a:r>
              <a:rPr lang="el-GR" sz="1800">
                <a:solidFill>
                  <a:srgbClr val="FFFF99"/>
                </a:solidFill>
              </a:rPr>
              <a:t> </a:t>
            </a:r>
            <a:endParaRPr lang="en-US" sz="1800">
              <a:solidFill>
                <a:srgbClr val="FFFF99"/>
              </a:solidFill>
            </a:endParaRPr>
          </a:p>
        </p:txBody>
      </p:sp>
      <p:sp>
        <p:nvSpPr>
          <p:cNvPr id="56348" name="Text Box 28"/>
          <p:cNvSpPr txBox="1">
            <a:spLocks noChangeArrowheads="1"/>
          </p:cNvSpPr>
          <p:nvPr/>
        </p:nvSpPr>
        <p:spPr bwMode="auto">
          <a:xfrm rot="10800000" flipV="1">
            <a:off x="971550" y="2997200"/>
            <a:ext cx="7488238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>
              <a:buFont typeface="Times New Roman" pitchFamily="18" charset="0"/>
              <a:buAutoNum type="arabicPeriod"/>
            </a:pPr>
            <a:r>
              <a:rPr lang="el-GR" sz="1800">
                <a:solidFill>
                  <a:srgbClr val="FFFF99"/>
                </a:solidFill>
              </a:rPr>
              <a:t>Ποσοστό Ορθών Προβλέψεων (Ικανότητα Γενίκευσης) </a:t>
            </a:r>
            <a:r>
              <a:rPr lang="en-US" sz="1800">
                <a:solidFill>
                  <a:srgbClr val="FFFF99"/>
                </a:solidFill>
                <a:cs typeface="Times New Roman" pitchFamily="18" charset="0"/>
              </a:rPr>
              <a:t>→</a:t>
            </a:r>
            <a:r>
              <a:rPr lang="en-US" sz="1800">
                <a:solidFill>
                  <a:srgbClr val="FFFF99"/>
                </a:solidFill>
              </a:rPr>
              <a:t>  </a:t>
            </a:r>
            <a:r>
              <a:rPr lang="el-GR" sz="1800">
                <a:solidFill>
                  <a:srgbClr val="FFFF99"/>
                </a:solidFill>
              </a:rPr>
              <a:t>&gt; 50 %</a:t>
            </a:r>
          </a:p>
          <a:p>
            <a:pPr marL="266700" indent="-266700">
              <a:buFont typeface="Times New Roman" pitchFamily="18" charset="0"/>
              <a:buAutoNum type="arabicPeriod"/>
            </a:pPr>
            <a:r>
              <a:rPr lang="el-GR" sz="1800">
                <a:solidFill>
                  <a:srgbClr val="FFFF99"/>
                </a:solidFill>
              </a:rPr>
              <a:t>Μεγέθη Σφάλματος Πρόβλεψης</a:t>
            </a:r>
            <a:r>
              <a:rPr lang="en-US" sz="1800">
                <a:solidFill>
                  <a:srgbClr val="FFFF99"/>
                </a:solidFill>
              </a:rPr>
              <a:t>  </a:t>
            </a:r>
            <a:r>
              <a:rPr lang="en-US" sz="1400">
                <a:solidFill>
                  <a:srgbClr val="FFFF99"/>
                </a:solidFill>
              </a:rPr>
              <a:t>→ </a:t>
            </a:r>
            <a:r>
              <a:rPr lang="el-GR" sz="1800">
                <a:solidFill>
                  <a:srgbClr val="FFFF99"/>
                </a:solidFill>
              </a:rPr>
              <a:t> </a:t>
            </a:r>
            <a:r>
              <a:rPr lang="en-US" sz="1800">
                <a:solidFill>
                  <a:srgbClr val="FFFF99"/>
                </a:solidFill>
              </a:rPr>
              <a:t>MSE &lt; 0.03</a:t>
            </a:r>
            <a:endParaRPr lang="el-GR" sz="1800">
              <a:solidFill>
                <a:srgbClr val="FFFF99"/>
              </a:solidFill>
            </a:endParaRPr>
          </a:p>
          <a:p>
            <a:pPr marL="266700" indent="-266700">
              <a:buFontTx/>
              <a:buAutoNum type="arabicPeriod"/>
            </a:pPr>
            <a:r>
              <a:rPr lang="el-GR" sz="1800">
                <a:solidFill>
                  <a:srgbClr val="FFFF99"/>
                </a:solidFill>
              </a:rPr>
              <a:t>Αφομοίωση εκπαιδευτικών στοιχείων (Γνώση) </a:t>
            </a:r>
            <a:endParaRPr lang="en-US" sz="1800">
              <a:solidFill>
                <a:srgbClr val="FFFF99"/>
              </a:solidFill>
            </a:endParaRPr>
          </a:p>
        </p:txBody>
      </p:sp>
      <p:sp>
        <p:nvSpPr>
          <p:cNvPr id="56350" name="Text Box 30"/>
          <p:cNvSpPr txBox="1">
            <a:spLocks noChangeArrowheads="1"/>
          </p:cNvSpPr>
          <p:nvPr/>
        </p:nvSpPr>
        <p:spPr bwMode="auto">
          <a:xfrm rot="10800000" flipV="1">
            <a:off x="4354513" y="4364038"/>
            <a:ext cx="4395787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>
              <a:buFont typeface="Wingdings" pitchFamily="2" charset="2"/>
              <a:buChar char="Ø"/>
            </a:pPr>
            <a:r>
              <a:rPr lang="el-GR" sz="1800" i="1" u="sng">
                <a:solidFill>
                  <a:srgbClr val="FFFF99"/>
                </a:solidFill>
              </a:rPr>
              <a:t>Γνώση:</a:t>
            </a:r>
            <a:r>
              <a:rPr lang="el-GR" sz="1800" i="1">
                <a:solidFill>
                  <a:srgbClr val="FFFF99"/>
                </a:solidFill>
              </a:rPr>
              <a:t>  Το συνολικό εύρος των δεδομένων εκπαίδευσης και οι συσχετίσεις που αυτά μεταφέρουν </a:t>
            </a:r>
          </a:p>
          <a:p>
            <a:pPr marL="266700" indent="-266700">
              <a:buFont typeface="Wingdings" pitchFamily="2" charset="2"/>
              <a:buNone/>
            </a:pPr>
            <a:endParaRPr lang="el-GR" sz="1800" i="1">
              <a:solidFill>
                <a:srgbClr val="FFFF99"/>
              </a:solidFill>
            </a:endParaRPr>
          </a:p>
          <a:p>
            <a:pPr marL="266700" indent="-266700">
              <a:buFont typeface="Wingdings" pitchFamily="2" charset="2"/>
              <a:buChar char="Ø"/>
            </a:pPr>
            <a:r>
              <a:rPr lang="el-GR" sz="1800" i="1" u="sng">
                <a:solidFill>
                  <a:srgbClr val="FFFF99"/>
                </a:solidFill>
              </a:rPr>
              <a:t>Γενίκευση:</a:t>
            </a:r>
            <a:r>
              <a:rPr lang="el-GR" sz="1800" i="1">
                <a:solidFill>
                  <a:srgbClr val="FFFF99"/>
                </a:solidFill>
              </a:rPr>
              <a:t> Η ικανότητα του ΤΝΔ να    εφαρμόζει τη γνώση του σε νέες συνθήκες</a:t>
            </a:r>
            <a:endParaRPr lang="en-US" sz="1800" i="1">
              <a:solidFill>
                <a:srgbClr val="FFFF99"/>
              </a:solidFill>
            </a:endParaRPr>
          </a:p>
        </p:txBody>
      </p:sp>
      <p:sp>
        <p:nvSpPr>
          <p:cNvPr id="56351" name="Text Box 31"/>
          <p:cNvSpPr txBox="1">
            <a:spLocks noChangeArrowheads="1"/>
          </p:cNvSpPr>
          <p:nvPr/>
        </p:nvSpPr>
        <p:spPr bwMode="auto">
          <a:xfrm rot="10800000" flipV="1">
            <a:off x="755650" y="4365625"/>
            <a:ext cx="3170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>
              <a:buFont typeface="Wingdings" pitchFamily="2" charset="2"/>
              <a:buChar char="Ø"/>
            </a:pPr>
            <a:r>
              <a:rPr lang="el-GR" sz="1800" i="1" u="sng">
                <a:solidFill>
                  <a:srgbClr val="FFFF99"/>
                </a:solidFill>
              </a:rPr>
              <a:t>Μέσο Τετραγωνικό Σφάλμα:</a:t>
            </a:r>
          </a:p>
        </p:txBody>
      </p:sp>
      <p:sp>
        <p:nvSpPr>
          <p:cNvPr id="56352" name="Text Box 32"/>
          <p:cNvSpPr txBox="1">
            <a:spLocks noChangeArrowheads="1"/>
          </p:cNvSpPr>
          <p:nvPr/>
        </p:nvSpPr>
        <p:spPr bwMode="auto">
          <a:xfrm>
            <a:off x="2413000" y="5014913"/>
            <a:ext cx="660400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l-GR" sz="1400" i="1">
                <a:solidFill>
                  <a:srgbClr val="FFFF99"/>
                </a:solidFill>
              </a:rPr>
              <a:t> </a:t>
            </a:r>
            <a:r>
              <a:rPr lang="el-GR" sz="2400" i="1">
                <a:solidFill>
                  <a:srgbClr val="FFFF99"/>
                </a:solidFill>
              </a:rPr>
              <a:t>Σ</a:t>
            </a:r>
            <a:r>
              <a:rPr lang="el-GR" sz="1400" i="1">
                <a:solidFill>
                  <a:srgbClr val="FFFF99"/>
                </a:solidFill>
              </a:rPr>
              <a:t> </a:t>
            </a:r>
            <a:r>
              <a:rPr lang="en-US" sz="2000" i="1">
                <a:solidFill>
                  <a:srgbClr val="FFFF99"/>
                </a:solidFill>
              </a:rPr>
              <a:t>e</a:t>
            </a:r>
            <a:r>
              <a:rPr lang="en-US" sz="1400" i="1">
                <a:solidFill>
                  <a:srgbClr val="FFFF99"/>
                </a:solidFill>
              </a:rPr>
              <a:t>t</a:t>
            </a:r>
            <a:r>
              <a:rPr lang="el-GR" sz="1400" i="1">
                <a:solidFill>
                  <a:srgbClr val="FFFF99"/>
                </a:solidFill>
              </a:rPr>
              <a:t> </a:t>
            </a:r>
            <a:endParaRPr lang="en-US" sz="1400" i="1">
              <a:solidFill>
                <a:srgbClr val="FFFF99"/>
              </a:solidFill>
            </a:endParaRPr>
          </a:p>
          <a:p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56353" name="Text Box 33"/>
          <p:cNvSpPr txBox="1">
            <a:spLocks noChangeArrowheads="1"/>
          </p:cNvSpPr>
          <p:nvPr/>
        </p:nvSpPr>
        <p:spPr bwMode="auto">
          <a:xfrm>
            <a:off x="2865438" y="4994275"/>
            <a:ext cx="273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1400" i="1">
                <a:solidFill>
                  <a:srgbClr val="FFFF99"/>
                </a:solidFill>
              </a:rPr>
              <a:t>2</a:t>
            </a:r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56354" name="Text Box 34"/>
          <p:cNvSpPr txBox="1">
            <a:spLocks noChangeArrowheads="1"/>
          </p:cNvSpPr>
          <p:nvPr/>
        </p:nvSpPr>
        <p:spPr bwMode="auto">
          <a:xfrm>
            <a:off x="2505075" y="4849813"/>
            <a:ext cx="4429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1400" i="1">
                <a:solidFill>
                  <a:srgbClr val="FFFF99"/>
                </a:solidFill>
              </a:rPr>
              <a:t>t=1</a:t>
            </a:r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56355" name="Text Box 35"/>
          <p:cNvSpPr txBox="1">
            <a:spLocks noChangeArrowheads="1"/>
          </p:cNvSpPr>
          <p:nvPr/>
        </p:nvSpPr>
        <p:spPr bwMode="auto">
          <a:xfrm>
            <a:off x="2505075" y="5354638"/>
            <a:ext cx="3032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1400" i="1">
                <a:solidFill>
                  <a:srgbClr val="FFFF99"/>
                </a:solidFill>
              </a:rPr>
              <a:t>N</a:t>
            </a:r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56357" name="Text Box 37"/>
          <p:cNvSpPr txBox="1">
            <a:spLocks noChangeArrowheads="1"/>
          </p:cNvSpPr>
          <p:nvPr/>
        </p:nvSpPr>
        <p:spPr bwMode="auto">
          <a:xfrm>
            <a:off x="2073275" y="4922838"/>
            <a:ext cx="298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1800" i="1">
                <a:solidFill>
                  <a:srgbClr val="FFFF99"/>
                </a:solidFill>
              </a:rPr>
              <a:t>1</a:t>
            </a:r>
            <a:endParaRPr lang="en-US" sz="1800">
              <a:solidFill>
                <a:schemeClr val="bg1"/>
              </a:solidFill>
            </a:endParaRPr>
          </a:p>
        </p:txBody>
      </p:sp>
      <p:sp>
        <p:nvSpPr>
          <p:cNvPr id="56358" name="Text Box 38"/>
          <p:cNvSpPr txBox="1">
            <a:spLocks noChangeArrowheads="1"/>
          </p:cNvSpPr>
          <p:nvPr/>
        </p:nvSpPr>
        <p:spPr bwMode="auto">
          <a:xfrm>
            <a:off x="1981200" y="53022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1800" i="1">
                <a:solidFill>
                  <a:srgbClr val="FFFF99"/>
                </a:solidFill>
              </a:rPr>
              <a:t>N</a:t>
            </a:r>
            <a:endParaRPr lang="en-US" sz="1800">
              <a:solidFill>
                <a:schemeClr val="bg1"/>
              </a:solidFill>
            </a:endParaRPr>
          </a:p>
        </p:txBody>
      </p:sp>
      <p:sp>
        <p:nvSpPr>
          <p:cNvPr id="56359" name="Line 39"/>
          <p:cNvSpPr>
            <a:spLocks noChangeShapeType="1"/>
          </p:cNvSpPr>
          <p:nvPr/>
        </p:nvSpPr>
        <p:spPr bwMode="auto">
          <a:xfrm>
            <a:off x="2073275" y="5283200"/>
            <a:ext cx="360363" cy="0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56360" name="Text Box 40"/>
          <p:cNvSpPr txBox="1">
            <a:spLocks noChangeArrowheads="1"/>
          </p:cNvSpPr>
          <p:nvPr/>
        </p:nvSpPr>
        <p:spPr bwMode="auto">
          <a:xfrm>
            <a:off x="1260475" y="5086350"/>
            <a:ext cx="8969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l-GR" sz="1800" i="1">
                <a:solidFill>
                  <a:srgbClr val="FFFF99"/>
                </a:solidFill>
              </a:rPr>
              <a:t>Μ</a:t>
            </a:r>
            <a:r>
              <a:rPr lang="en-US" sz="1800" i="1">
                <a:solidFill>
                  <a:srgbClr val="FFFF99"/>
                </a:solidFill>
              </a:rPr>
              <a:t>SE = </a:t>
            </a:r>
            <a:endParaRPr lang="en-US" sz="18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6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6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6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6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6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6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6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6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6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6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6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6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6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6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6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50" grpId="0"/>
      <p:bldP spid="5635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9" name="Picture 5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7350" name="Group 6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57351" name="Picture 7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7352" name="Picture 8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7353" name="Picture 9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7354" name="Picture 10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7355" name="Picture 11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7356" name="Picture 12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7357" name="Picture 13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57358" name="Rectangle 14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Δομή Δοκιμαστικών δικτύων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57359" name="Picture 15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57360" name="Group 16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57361" name="Text Box 17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DCCFA4E4-94F8-4968-85C2-9BC31B728E47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17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57362" name="Group 18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57363" name="Rectangle 19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57364" name="Rectangle 20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57365" name="Picture 21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graphicFrame>
        <p:nvGraphicFramePr>
          <p:cNvPr id="67262" name="Object 1726"/>
          <p:cNvGraphicFramePr>
            <a:graphicFrameLocks noGrp="1" noChangeAspect="1"/>
          </p:cNvGraphicFramePr>
          <p:nvPr>
            <p:ph/>
          </p:nvPr>
        </p:nvGraphicFramePr>
        <p:xfrm>
          <a:off x="323850" y="2636838"/>
          <a:ext cx="5616575" cy="3638550"/>
        </p:xfrm>
        <a:graphic>
          <a:graphicData uri="http://schemas.openxmlformats.org/presentationml/2006/ole">
            <p:oleObj spid="_x0000_s67262" name="AutoCAD Drawing" r:id="rId13" imgW="11382480" imgH="7372440" progId="AutoCAD.Drawing.16">
              <p:embed/>
            </p:oleObj>
          </a:graphicData>
        </a:graphic>
      </p:graphicFrame>
      <p:sp>
        <p:nvSpPr>
          <p:cNvPr id="67264" name="Text Box 1728"/>
          <p:cNvSpPr txBox="1">
            <a:spLocks noChangeArrowheads="1"/>
          </p:cNvSpPr>
          <p:nvPr/>
        </p:nvSpPr>
        <p:spPr bwMode="auto">
          <a:xfrm rot="10800000" flipV="1">
            <a:off x="684213" y="1195388"/>
            <a:ext cx="576580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Τύπος Δικτύου: </a:t>
            </a:r>
            <a:r>
              <a:rPr lang="en-US" sz="1800">
                <a:solidFill>
                  <a:srgbClr val="FFFF99"/>
                </a:solidFill>
              </a:rPr>
              <a:t>		</a:t>
            </a:r>
            <a:r>
              <a:rPr lang="el-GR" sz="1800">
                <a:solidFill>
                  <a:srgbClr val="FFFF99"/>
                </a:solidFill>
              </a:rPr>
              <a:t>Μ</a:t>
            </a:r>
            <a:r>
              <a:rPr lang="en-US" sz="1800">
                <a:solidFill>
                  <a:srgbClr val="FFFF99"/>
                </a:solidFill>
              </a:rPr>
              <a:t>odular</a:t>
            </a:r>
          </a:p>
          <a:p>
            <a:pPr marL="266700" indent="-266700"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Αριθμός Στρωμάτων: </a:t>
            </a:r>
            <a:r>
              <a:rPr lang="en-US" sz="1800">
                <a:solidFill>
                  <a:srgbClr val="FFFF99"/>
                </a:solidFill>
              </a:rPr>
              <a:t>	</a:t>
            </a:r>
            <a:r>
              <a:rPr lang="el-GR" sz="1800">
                <a:solidFill>
                  <a:srgbClr val="FFFF99"/>
                </a:solidFill>
              </a:rPr>
              <a:t>4</a:t>
            </a:r>
          </a:p>
          <a:p>
            <a:pPr marL="266700" indent="-266700"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Συν</a:t>
            </a:r>
            <a:r>
              <a:rPr lang="en-US" sz="1800">
                <a:solidFill>
                  <a:srgbClr val="FFFF99"/>
                </a:solidFill>
              </a:rPr>
              <a:t>.</a:t>
            </a:r>
            <a:r>
              <a:rPr lang="el-GR" sz="1800">
                <a:solidFill>
                  <a:srgbClr val="FFFF99"/>
                </a:solidFill>
              </a:rPr>
              <a:t> Ενεργοποίησης: </a:t>
            </a:r>
            <a:r>
              <a:rPr lang="en-US" sz="1800">
                <a:solidFill>
                  <a:srgbClr val="FFFF99"/>
                </a:solidFill>
              </a:rPr>
              <a:t>	tanh</a:t>
            </a:r>
          </a:p>
          <a:p>
            <a:pPr marL="266700" indent="-266700"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Κριτίριο Επίβλεψης: </a:t>
            </a:r>
            <a:r>
              <a:rPr lang="en-US" sz="1800">
                <a:solidFill>
                  <a:srgbClr val="FFFF99"/>
                </a:solidFill>
              </a:rPr>
              <a:t>	Increase</a:t>
            </a:r>
          </a:p>
          <a:p>
            <a:pPr marL="266700" indent="-266700"/>
            <a:r>
              <a:rPr lang="el-GR" sz="1800">
                <a:solidFill>
                  <a:srgbClr val="FFFF99"/>
                </a:solidFill>
              </a:rPr>
              <a:t> </a:t>
            </a:r>
            <a:endParaRPr lang="en-US" sz="1800">
              <a:solidFill>
                <a:srgbClr val="FFFF99"/>
              </a:solidFill>
            </a:endParaRPr>
          </a:p>
        </p:txBody>
      </p:sp>
      <p:sp>
        <p:nvSpPr>
          <p:cNvPr id="67265" name="Text Box 1729"/>
          <p:cNvSpPr txBox="1">
            <a:spLocks noChangeArrowheads="1"/>
          </p:cNvSpPr>
          <p:nvPr/>
        </p:nvSpPr>
        <p:spPr bwMode="auto">
          <a:xfrm rot="10800000" flipV="1">
            <a:off x="5757863" y="4795838"/>
            <a:ext cx="3387725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>
              <a:buFont typeface="Wingdings" pitchFamily="2" charset="2"/>
              <a:buChar char="Ø"/>
            </a:pPr>
            <a:r>
              <a:rPr lang="el-GR" sz="1800">
                <a:solidFill>
                  <a:srgbClr val="FFFF99"/>
                </a:solidFill>
              </a:rPr>
              <a:t>Οι υπόλοιπες παράμετροι ρυθμίζονται μέσω γενετικών αλγορίθμων βελτιστοποίησης (</a:t>
            </a:r>
            <a:r>
              <a:rPr lang="en-US" sz="1800">
                <a:solidFill>
                  <a:srgbClr val="FFFF99"/>
                </a:solidFill>
              </a:rPr>
              <a:t>Genetic Optimization)</a:t>
            </a:r>
          </a:p>
          <a:p>
            <a:pPr marL="266700" indent="-266700"/>
            <a:r>
              <a:rPr lang="el-GR" sz="1800">
                <a:solidFill>
                  <a:srgbClr val="FFFF99"/>
                </a:solidFill>
              </a:rPr>
              <a:t> </a:t>
            </a:r>
            <a:endParaRPr lang="en-US" sz="1800">
              <a:solidFill>
                <a:srgbClr val="FFFF99"/>
              </a:solidFill>
            </a:endParaRPr>
          </a:p>
        </p:txBody>
      </p:sp>
      <p:sp>
        <p:nvSpPr>
          <p:cNvPr id="67266" name="Text Box 1730"/>
          <p:cNvSpPr txBox="1">
            <a:spLocks noChangeArrowheads="1"/>
          </p:cNvSpPr>
          <p:nvPr/>
        </p:nvSpPr>
        <p:spPr bwMode="auto">
          <a:xfrm rot="10800000" flipV="1">
            <a:off x="5078413" y="1196975"/>
            <a:ext cx="5764212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Εποχές / χρωμόσωμα: </a:t>
            </a:r>
            <a:r>
              <a:rPr lang="en-US" sz="1800">
                <a:solidFill>
                  <a:srgbClr val="FFFF99"/>
                </a:solidFill>
              </a:rPr>
              <a:t>	</a:t>
            </a:r>
            <a:r>
              <a:rPr lang="el-GR" sz="1800">
                <a:solidFill>
                  <a:srgbClr val="FFFF99"/>
                </a:solidFill>
              </a:rPr>
              <a:t>1000</a:t>
            </a:r>
            <a:endParaRPr lang="en-US" sz="1800">
              <a:solidFill>
                <a:srgbClr val="FFFF99"/>
              </a:solidFill>
            </a:endParaRPr>
          </a:p>
          <a:p>
            <a:pPr marL="266700" indent="-266700"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Χρωμοσώματα / γενιά:	50</a:t>
            </a:r>
          </a:p>
          <a:p>
            <a:pPr marL="266700" indent="-266700"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Γενιές εκπαίδευσης:	100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3" name="Picture 5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8374" name="Group 6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58375" name="Picture 7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8376" name="Picture 8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8377" name="Picture 9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8378" name="Picture 10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8379" name="Picture 11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8380" name="Picture 12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8381" name="Picture 13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58382" name="Rectangle 14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Κατηγοριοποίηση στοιχείων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58383" name="Picture 15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58384" name="Group 16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58385" name="Text Box 17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79354331-5DD0-4A95-99DA-3C16E3BB8ED4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18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58386" name="Group 18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58387" name="Rectangle 19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58388" name="Rectangle 20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58389" name="Picture 21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58421" name="Rectangle 53"/>
          <p:cNvSpPr>
            <a:spLocks noChangeArrowheads="1"/>
          </p:cNvSpPr>
          <p:nvPr/>
        </p:nvSpPr>
        <p:spPr bwMode="auto">
          <a:xfrm>
            <a:off x="1806575" y="2547938"/>
            <a:ext cx="1714500" cy="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l-GR" sz="1100" b="1"/>
              <a:t>CROSS VALIDATION </a:t>
            </a:r>
            <a:endParaRPr lang="el-GR" sz="2400"/>
          </a:p>
        </p:txBody>
      </p:sp>
      <p:pic>
        <p:nvPicPr>
          <p:cNvPr id="58399" name="Picture 3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39750" y="1196975"/>
            <a:ext cx="85725" cy="190500"/>
          </a:xfrm>
          <a:prstGeom prst="rect">
            <a:avLst/>
          </a:prstGeom>
          <a:noFill/>
        </p:spPr>
      </p:pic>
      <p:graphicFrame>
        <p:nvGraphicFramePr>
          <p:cNvPr id="58624" name="Group 256"/>
          <p:cNvGraphicFramePr>
            <a:graphicFrameLocks noGrp="1"/>
          </p:cNvGraphicFramePr>
          <p:nvPr/>
        </p:nvGraphicFramePr>
        <p:xfrm>
          <a:off x="539750" y="1196975"/>
          <a:ext cx="5532438" cy="1450658"/>
        </p:xfrm>
        <a:graphic>
          <a:graphicData uri="http://schemas.openxmlformats.org/drawingml/2006/table">
            <a:tbl>
              <a:tblPr/>
              <a:tblGrid>
                <a:gridCol w="1714500"/>
                <a:gridCol w="800100"/>
                <a:gridCol w="827088"/>
                <a:gridCol w="590550"/>
                <a:gridCol w="685800"/>
                <a:gridCol w="914400"/>
              </a:tblGrid>
              <a:tr h="24447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</a:rPr>
                        <a:t>DATA SET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</a:rPr>
                        <a:t>ΗΜΕΡΟΜΗΝΙΑ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</a:rPr>
                        <a:t>ΑΡΙΘΜΟΕ ΚΕΛΙΟΥ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</a:rPr>
                        <a:t>ΠΟΣΟΣΤΟ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274638">
                <a:tc v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</a:rPr>
                        <a:t>ΑΠΟ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</a:rPr>
                        <a:t>ΕΩΣ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</a:rPr>
                        <a:t>ΑΠΟ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</a:rPr>
                        <a:t>ΕΩΣ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</a:rPr>
                        <a:t>%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</a:rPr>
                        <a:t>TRAINING 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01/05/2002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30/06/2006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1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1016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69.15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</a:rPr>
                        <a:t>TESTING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03/07/2006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31/07/2007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1017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1274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20.17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</a:rPr>
                        <a:t>CROSS VALIDATION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-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-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-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-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10.67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595" name="Line 227"/>
          <p:cNvSpPr>
            <a:spLocks noChangeShapeType="1"/>
          </p:cNvSpPr>
          <p:nvPr/>
        </p:nvSpPr>
        <p:spPr bwMode="auto">
          <a:xfrm flipV="1">
            <a:off x="2268538" y="1196975"/>
            <a:ext cx="0" cy="1368425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58596" name="Line 228"/>
          <p:cNvSpPr>
            <a:spLocks noChangeShapeType="1"/>
          </p:cNvSpPr>
          <p:nvPr/>
        </p:nvSpPr>
        <p:spPr bwMode="auto">
          <a:xfrm flipV="1">
            <a:off x="3851275" y="1196975"/>
            <a:ext cx="0" cy="1368425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58597" name="Line 229"/>
          <p:cNvSpPr>
            <a:spLocks noChangeShapeType="1"/>
          </p:cNvSpPr>
          <p:nvPr/>
        </p:nvSpPr>
        <p:spPr bwMode="auto">
          <a:xfrm flipV="1">
            <a:off x="5148263" y="1196975"/>
            <a:ext cx="0" cy="1368425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58598" name="Line 230"/>
          <p:cNvSpPr>
            <a:spLocks noChangeShapeType="1"/>
          </p:cNvSpPr>
          <p:nvPr/>
        </p:nvSpPr>
        <p:spPr bwMode="auto">
          <a:xfrm>
            <a:off x="539750" y="2349500"/>
            <a:ext cx="5545138" cy="0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58599" name="Line 231"/>
          <p:cNvSpPr>
            <a:spLocks noChangeShapeType="1"/>
          </p:cNvSpPr>
          <p:nvPr/>
        </p:nvSpPr>
        <p:spPr bwMode="auto">
          <a:xfrm>
            <a:off x="539750" y="2133600"/>
            <a:ext cx="5545138" cy="0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58600" name="Line 232"/>
          <p:cNvSpPr>
            <a:spLocks noChangeShapeType="1"/>
          </p:cNvSpPr>
          <p:nvPr/>
        </p:nvSpPr>
        <p:spPr bwMode="auto">
          <a:xfrm>
            <a:off x="539750" y="1844675"/>
            <a:ext cx="5545138" cy="0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58602" name="Line 234"/>
          <p:cNvSpPr>
            <a:spLocks noChangeShapeType="1"/>
          </p:cNvSpPr>
          <p:nvPr/>
        </p:nvSpPr>
        <p:spPr bwMode="auto">
          <a:xfrm>
            <a:off x="3059113" y="1557338"/>
            <a:ext cx="0" cy="1008062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58603" name="Line 235"/>
          <p:cNvSpPr>
            <a:spLocks noChangeShapeType="1"/>
          </p:cNvSpPr>
          <p:nvPr/>
        </p:nvSpPr>
        <p:spPr bwMode="auto">
          <a:xfrm>
            <a:off x="4500563" y="1557338"/>
            <a:ext cx="0" cy="1008062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58604" name="Line 236"/>
          <p:cNvSpPr>
            <a:spLocks noChangeShapeType="1"/>
          </p:cNvSpPr>
          <p:nvPr/>
        </p:nvSpPr>
        <p:spPr bwMode="auto">
          <a:xfrm>
            <a:off x="2268538" y="1557338"/>
            <a:ext cx="3816350" cy="0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58611" name="Rectangle 243"/>
          <p:cNvSpPr>
            <a:spLocks noChangeArrowheads="1"/>
          </p:cNvSpPr>
          <p:nvPr/>
        </p:nvSpPr>
        <p:spPr bwMode="auto">
          <a:xfrm>
            <a:off x="539750" y="1196975"/>
            <a:ext cx="5545138" cy="1366838"/>
          </a:xfrm>
          <a:prstGeom prst="rect">
            <a:avLst/>
          </a:prstGeom>
          <a:noFill/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graphicFrame>
        <p:nvGraphicFramePr>
          <p:cNvPr id="58620" name="Object 252"/>
          <p:cNvGraphicFramePr>
            <a:graphicFrameLocks noGrp="1" noChangeAspect="1"/>
          </p:cNvGraphicFramePr>
          <p:nvPr>
            <p:ph/>
          </p:nvPr>
        </p:nvGraphicFramePr>
        <p:xfrm>
          <a:off x="3132138" y="2636838"/>
          <a:ext cx="5194300" cy="3633787"/>
        </p:xfrm>
        <a:graphic>
          <a:graphicData uri="http://schemas.openxmlformats.org/presentationml/2006/ole">
            <p:oleObj spid="_x0000_s58620" name="AutoCAD Drawing" r:id="rId14" imgW="11382480" imgH="7962840" progId="AutoCAD.Drawing.16">
              <p:embed/>
            </p:oleObj>
          </a:graphicData>
        </a:graphic>
      </p:graphicFrame>
      <p:sp>
        <p:nvSpPr>
          <p:cNvPr id="58622" name="Text Box 254"/>
          <p:cNvSpPr txBox="1">
            <a:spLocks noChangeArrowheads="1"/>
          </p:cNvSpPr>
          <p:nvPr/>
        </p:nvSpPr>
        <p:spPr bwMode="auto">
          <a:xfrm>
            <a:off x="6516688" y="1268413"/>
            <a:ext cx="232410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80975" indent="-180975">
              <a:buFont typeface="Wingdings" pitchFamily="2" charset="2"/>
              <a:buChar char="Ø"/>
            </a:pPr>
            <a:r>
              <a:rPr lang="el-GR" sz="1600">
                <a:solidFill>
                  <a:srgbClr val="FFFF99"/>
                </a:solidFill>
              </a:rPr>
              <a:t>Τα δεδομένα </a:t>
            </a:r>
            <a:r>
              <a:rPr lang="en-US" sz="1600">
                <a:solidFill>
                  <a:srgbClr val="FFFF99"/>
                </a:solidFill>
              </a:rPr>
              <a:t>CV </a:t>
            </a:r>
            <a:r>
              <a:rPr lang="el-GR" sz="1600">
                <a:solidFill>
                  <a:srgbClr val="FFFF99"/>
                </a:solidFill>
              </a:rPr>
              <a:t>   διαμοιράζονται σε όλο το εύρος δεδομένων για συνολική επίβλεψη</a:t>
            </a:r>
            <a:endParaRPr lang="en-US" sz="1600">
              <a:solidFill>
                <a:srgbClr val="FFFF99"/>
              </a:solidFill>
            </a:endParaRPr>
          </a:p>
        </p:txBody>
      </p:sp>
      <p:sp>
        <p:nvSpPr>
          <p:cNvPr id="58623" name="Text Box 255"/>
          <p:cNvSpPr txBox="1">
            <a:spLocks noChangeArrowheads="1"/>
          </p:cNvSpPr>
          <p:nvPr/>
        </p:nvSpPr>
        <p:spPr bwMode="auto">
          <a:xfrm>
            <a:off x="539750" y="3644900"/>
            <a:ext cx="23241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80975" indent="-180975">
              <a:buFont typeface="Wingdings" pitchFamily="2" charset="2"/>
              <a:buChar char="Ø"/>
            </a:pPr>
            <a:r>
              <a:rPr lang="el-GR" sz="1600">
                <a:solidFill>
                  <a:srgbClr val="FFFF99"/>
                </a:solidFill>
              </a:rPr>
              <a:t>Τα δεδομένα αξιολόγησης παραμένουν άγνωστα στο δίκτυο μέχρι το πέρας της εκπαίδευσης</a:t>
            </a:r>
            <a:endParaRPr lang="en-US" sz="1600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7" name="Picture 5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9398" name="Group 6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59399" name="Picture 7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00" name="Picture 8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01" name="Picture 9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02" name="Picture 10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03" name="Picture 11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04" name="Picture 12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9405" name="Picture 13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59406" name="Rectangle 14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Ποσοστά Επιτυχίας Πρόβλεψης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59407" name="Picture 15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59408" name="Group 16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59409" name="Text Box 17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D516EE45-A3F1-444E-B3A4-88015A8108D8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19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59410" name="Group 18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59411" name="Rectangle 19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59412" name="Rectangle 20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59413" name="Picture 21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graphicFrame>
        <p:nvGraphicFramePr>
          <p:cNvPr id="59415" name="Object 23"/>
          <p:cNvGraphicFramePr>
            <a:graphicFrameLocks noGrp="1" noChangeAspect="1"/>
          </p:cNvGraphicFramePr>
          <p:nvPr>
            <p:ph sz="half" idx="1"/>
          </p:nvPr>
        </p:nvGraphicFramePr>
        <p:xfrm>
          <a:off x="-757238" y="1125538"/>
          <a:ext cx="7561263" cy="5289550"/>
        </p:xfrm>
        <a:graphic>
          <a:graphicData uri="http://schemas.openxmlformats.org/presentationml/2006/ole">
            <p:oleObj spid="_x0000_s59415" name="AutoCAD Drawing" r:id="rId13" imgW="11382480" imgH="7962840" progId="AutoCAD.Drawing.16">
              <p:embed/>
            </p:oleObj>
          </a:graphicData>
        </a:graphic>
      </p:graphicFrame>
      <p:sp>
        <p:nvSpPr>
          <p:cNvPr id="59417" name="Oval 25"/>
          <p:cNvSpPr>
            <a:spLocks noChangeArrowheads="1"/>
          </p:cNvSpPr>
          <p:nvPr/>
        </p:nvSpPr>
        <p:spPr bwMode="auto">
          <a:xfrm>
            <a:off x="1187450" y="1412875"/>
            <a:ext cx="504825" cy="4752975"/>
          </a:xfrm>
          <a:prstGeom prst="ellips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59418" name="Text Box 26"/>
          <p:cNvSpPr txBox="1">
            <a:spLocks noChangeArrowheads="1"/>
          </p:cNvSpPr>
          <p:nvPr/>
        </p:nvSpPr>
        <p:spPr bwMode="auto">
          <a:xfrm>
            <a:off x="5651500" y="1484313"/>
            <a:ext cx="31813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2000">
                <a:solidFill>
                  <a:srgbClr val="FFFF99"/>
                </a:solidFill>
              </a:rPr>
              <a:t>Αριθμός δοκιμών: 	29</a:t>
            </a:r>
            <a:endParaRPr lang="en-US" sz="2000">
              <a:solidFill>
                <a:srgbClr val="FFFF99"/>
              </a:solidFill>
            </a:endParaRPr>
          </a:p>
        </p:txBody>
      </p:sp>
      <p:graphicFrame>
        <p:nvGraphicFramePr>
          <p:cNvPr id="60369" name="Group 977"/>
          <p:cNvGraphicFramePr>
            <a:graphicFrameLocks noGrp="1"/>
          </p:cNvGraphicFramePr>
          <p:nvPr>
            <p:ph sz="half" idx="2"/>
          </p:nvPr>
        </p:nvGraphicFramePr>
        <p:xfrm>
          <a:off x="5724525" y="2349500"/>
          <a:ext cx="3251200" cy="3901440"/>
        </p:xfrm>
        <a:graphic>
          <a:graphicData uri="http://schemas.openxmlformats.org/drawingml/2006/table">
            <a:tbl>
              <a:tblPr/>
              <a:tblGrid>
                <a:gridCol w="812800"/>
                <a:gridCol w="812800"/>
                <a:gridCol w="812800"/>
                <a:gridCol w="812800"/>
              </a:tblGrid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cs typeface="Arial" charset="0"/>
                        </a:rPr>
                        <a:t>ΔΟΚΙΜΗ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MSE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33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cs typeface="Arial" charset="0"/>
                        </a:rPr>
                        <a:t>ΔΟΚΙΜΗ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MSE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3300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Test1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0.1373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Test16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0.0423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20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0.0501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Test17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0.0350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0.0464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Test18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0.0323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Test4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0.0567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Test19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0.0160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Test5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0.0316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Test20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0.0322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Test6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0.0247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Test21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0.0828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20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Test7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0.0371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Test22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0.0728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Test8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0.0683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Test23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0.0244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Test9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0.0220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Test24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0.0248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Test10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0.0226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Test25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0.0525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Test11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0.0172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Test26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0.0487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Test12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0.0353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Test27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0.0662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20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Test13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0.0221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Test28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0.0519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Test14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0.0384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Test29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0.0180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Test15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0.0252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-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cs typeface="Arial" charset="0"/>
                        </a:rPr>
                        <a:t>-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0357" name="Rectangle 965"/>
          <p:cNvSpPr>
            <a:spLocks noChangeArrowheads="1"/>
          </p:cNvSpPr>
          <p:nvPr/>
        </p:nvSpPr>
        <p:spPr bwMode="auto">
          <a:xfrm>
            <a:off x="5724525" y="2378075"/>
            <a:ext cx="3240088" cy="3887788"/>
          </a:xfrm>
          <a:prstGeom prst="rect">
            <a:avLst/>
          </a:prstGeom>
          <a:noFill/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60358" name="Line 966"/>
          <p:cNvSpPr>
            <a:spLocks noChangeShapeType="1"/>
          </p:cNvSpPr>
          <p:nvPr/>
        </p:nvSpPr>
        <p:spPr bwMode="auto">
          <a:xfrm>
            <a:off x="5724525" y="2593975"/>
            <a:ext cx="3240088" cy="0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0359" name="Line 967"/>
          <p:cNvSpPr>
            <a:spLocks noChangeShapeType="1"/>
          </p:cNvSpPr>
          <p:nvPr/>
        </p:nvSpPr>
        <p:spPr bwMode="auto">
          <a:xfrm>
            <a:off x="6516688" y="2378075"/>
            <a:ext cx="0" cy="3889375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0360" name="Line 968"/>
          <p:cNvSpPr>
            <a:spLocks noChangeShapeType="1"/>
          </p:cNvSpPr>
          <p:nvPr/>
        </p:nvSpPr>
        <p:spPr bwMode="auto">
          <a:xfrm>
            <a:off x="7381875" y="2378075"/>
            <a:ext cx="0" cy="3889375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0361" name="Line 969"/>
          <p:cNvSpPr>
            <a:spLocks noChangeShapeType="1"/>
          </p:cNvSpPr>
          <p:nvPr/>
        </p:nvSpPr>
        <p:spPr bwMode="auto">
          <a:xfrm>
            <a:off x="8174038" y="2378075"/>
            <a:ext cx="0" cy="3889375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Picture 5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0422" name="Group 6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60423" name="Picture 7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424" name="Picture 8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425" name="Picture 9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426" name="Picture 10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427" name="Picture 11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428" name="Picture 12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0429" name="Picture 13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60430" name="Rectangle 14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Κατάταξη βάσει Ποσοστού Επιτυχίας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60431" name="Picture 15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60432" name="Group 16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60433" name="Text Box 17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9D89D1B3-866D-49CE-982F-FC9A1AA1B1F9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20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60434" name="Group 18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60435" name="Rectangle 19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60436" name="Rectangle 20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60437" name="Picture 21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graphicFrame>
        <p:nvGraphicFramePr>
          <p:cNvPr id="60441" name="Object 25"/>
          <p:cNvGraphicFramePr>
            <a:graphicFrameLocks noGrp="1" noChangeAspect="1"/>
          </p:cNvGraphicFramePr>
          <p:nvPr>
            <p:ph/>
          </p:nvPr>
        </p:nvGraphicFramePr>
        <p:xfrm>
          <a:off x="684213" y="620713"/>
          <a:ext cx="8229600" cy="5757862"/>
        </p:xfrm>
        <a:graphic>
          <a:graphicData uri="http://schemas.openxmlformats.org/presentationml/2006/ole">
            <p:oleObj spid="_x0000_s60441" name="AutoCAD Drawing" r:id="rId13" imgW="11382480" imgH="7962840" progId="AutoCAD.Drawing.16">
              <p:embed/>
            </p:oleObj>
          </a:graphicData>
        </a:graphic>
      </p:graphicFrame>
      <p:sp>
        <p:nvSpPr>
          <p:cNvPr id="60443" name="Oval 27"/>
          <p:cNvSpPr>
            <a:spLocks noChangeArrowheads="1"/>
          </p:cNvSpPr>
          <p:nvPr/>
        </p:nvSpPr>
        <p:spPr bwMode="auto">
          <a:xfrm>
            <a:off x="6443663" y="2708275"/>
            <a:ext cx="433387" cy="2952750"/>
          </a:xfrm>
          <a:prstGeom prst="ellips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60444" name="Text Box 28"/>
          <p:cNvSpPr txBox="1">
            <a:spLocks noChangeArrowheads="1"/>
          </p:cNvSpPr>
          <p:nvPr/>
        </p:nvSpPr>
        <p:spPr bwMode="auto">
          <a:xfrm>
            <a:off x="1692275" y="2589213"/>
            <a:ext cx="351948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400">
                <a:solidFill>
                  <a:schemeClr val="bg1"/>
                </a:solidFill>
              </a:rPr>
              <a:t>Ποσοστό Ορθών Προβλέψεων: 	70.20 %</a:t>
            </a:r>
          </a:p>
          <a:p>
            <a:r>
              <a:rPr lang="el-GR" sz="1400">
                <a:solidFill>
                  <a:schemeClr val="bg1"/>
                </a:solidFill>
              </a:rPr>
              <a:t>Μέσο Τετραγωνικό Σφάλμα:	 0.0248</a:t>
            </a:r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60445" name="Text Box 29"/>
          <p:cNvSpPr txBox="1">
            <a:spLocks noChangeArrowheads="1"/>
          </p:cNvSpPr>
          <p:nvPr/>
        </p:nvSpPr>
        <p:spPr bwMode="auto">
          <a:xfrm>
            <a:off x="1547813" y="2276475"/>
            <a:ext cx="8112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 b="1" u="sng">
                <a:solidFill>
                  <a:schemeClr val="bg1"/>
                </a:solidFill>
              </a:rPr>
              <a:t>Τ</a:t>
            </a:r>
            <a:r>
              <a:rPr lang="en-US" sz="1600" b="1" u="sng">
                <a:solidFill>
                  <a:schemeClr val="bg1"/>
                </a:solidFill>
              </a:rPr>
              <a:t>est 24</a:t>
            </a:r>
          </a:p>
        </p:txBody>
      </p:sp>
      <p:graphicFrame>
        <p:nvGraphicFramePr>
          <p:cNvPr id="60697" name="Group 281"/>
          <p:cNvGraphicFramePr>
            <a:graphicFrameLocks noGrp="1"/>
          </p:cNvGraphicFramePr>
          <p:nvPr/>
        </p:nvGraphicFramePr>
        <p:xfrm>
          <a:off x="1476375" y="1773238"/>
          <a:ext cx="6913563" cy="609600"/>
        </p:xfrm>
        <a:graphic>
          <a:graphicData uri="http://schemas.openxmlformats.org/drawingml/2006/table">
            <a:tbl>
              <a:tblPr/>
              <a:tblGrid>
                <a:gridCol w="769938"/>
                <a:gridCol w="690562"/>
                <a:gridCol w="682625"/>
                <a:gridCol w="681038"/>
                <a:gridCol w="681037"/>
                <a:gridCol w="682625"/>
                <a:gridCol w="681038"/>
                <a:gridCol w="681037"/>
                <a:gridCol w="682625"/>
                <a:gridCol w="681038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ΣΥΣΧΕΤΙΣΗ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FUTURE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SPOT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M1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M2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M3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M4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M5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M6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M7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Output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-0.224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-0.202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0.402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-0.084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0.253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-0.192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-0.246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-0.244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-0.262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0732" name="Line 316"/>
          <p:cNvSpPr>
            <a:spLocks noChangeShapeType="1"/>
          </p:cNvSpPr>
          <p:nvPr/>
        </p:nvSpPr>
        <p:spPr bwMode="auto">
          <a:xfrm>
            <a:off x="1476375" y="1989138"/>
            <a:ext cx="6913563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0733" name="Rectangle 317"/>
          <p:cNvSpPr>
            <a:spLocks noChangeArrowheads="1"/>
          </p:cNvSpPr>
          <p:nvPr/>
        </p:nvSpPr>
        <p:spPr bwMode="auto">
          <a:xfrm>
            <a:off x="1476375" y="1773238"/>
            <a:ext cx="6913563" cy="503237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60734" name="Line 318"/>
          <p:cNvSpPr>
            <a:spLocks noChangeShapeType="1"/>
          </p:cNvSpPr>
          <p:nvPr/>
        </p:nvSpPr>
        <p:spPr bwMode="auto">
          <a:xfrm>
            <a:off x="2268538" y="1773238"/>
            <a:ext cx="0" cy="50323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0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0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0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0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06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0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0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0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0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07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07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43" grpId="0" animBg="1"/>
      <p:bldP spid="60732" grpId="0" animBg="1"/>
      <p:bldP spid="60733" grpId="0" animBg="1"/>
      <p:bldP spid="6073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1446" name="Group 6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61447" name="Picture 7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48" name="Picture 8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49" name="Picture 9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50" name="Picture 10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51" name="Picture 11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52" name="Picture 12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1453" name="Picture 13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61454" name="Rectangle 14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Παραμετροποίηση </a:t>
            </a:r>
            <a:r>
              <a:rPr lang="en-US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Test 24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61455" name="Picture 15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61456" name="Group 16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61457" name="Text Box 17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2334683A-7E8D-46CA-927F-47309513B634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21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61458" name="Group 18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61459" name="Rectangle 19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61460" name="Rectangle 20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61461" name="Picture 21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61467" name="Text Box 27"/>
          <p:cNvSpPr txBox="1">
            <a:spLocks noChangeArrowheads="1"/>
          </p:cNvSpPr>
          <p:nvPr/>
        </p:nvSpPr>
        <p:spPr bwMode="auto">
          <a:xfrm>
            <a:off x="755650" y="1171575"/>
            <a:ext cx="3327400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>
                <a:solidFill>
                  <a:srgbClr val="FFFF99"/>
                </a:solidFill>
              </a:rPr>
              <a:t>Μεταβλητές Εσόδου: </a:t>
            </a:r>
            <a:r>
              <a:rPr lang="en-US" sz="1600">
                <a:solidFill>
                  <a:srgbClr val="FFFF99"/>
                </a:solidFill>
              </a:rPr>
              <a:t>	</a:t>
            </a:r>
            <a:r>
              <a:rPr lang="el-GR" sz="1600">
                <a:solidFill>
                  <a:srgbClr val="FFFF99"/>
                </a:solidFill>
              </a:rPr>
              <a:t>9</a:t>
            </a:r>
          </a:p>
          <a:p>
            <a:r>
              <a:rPr lang="el-GR" sz="1600">
                <a:solidFill>
                  <a:srgbClr val="FFFF99"/>
                </a:solidFill>
              </a:rPr>
              <a:t>Μεαβλητές Εξόδου: </a:t>
            </a:r>
            <a:r>
              <a:rPr lang="en-US" sz="1600">
                <a:solidFill>
                  <a:srgbClr val="FFFF99"/>
                </a:solidFill>
              </a:rPr>
              <a:t>	</a:t>
            </a:r>
            <a:r>
              <a:rPr lang="el-GR" sz="1600">
                <a:solidFill>
                  <a:srgbClr val="FFFF99"/>
                </a:solidFill>
              </a:rPr>
              <a:t>1</a:t>
            </a:r>
          </a:p>
          <a:p>
            <a:r>
              <a:rPr lang="el-GR" sz="1600">
                <a:solidFill>
                  <a:srgbClr val="FFFF99"/>
                </a:solidFill>
              </a:rPr>
              <a:t>Τύπος Δικτύου: </a:t>
            </a:r>
            <a:r>
              <a:rPr lang="en-US" sz="1600">
                <a:solidFill>
                  <a:srgbClr val="FFFF99"/>
                </a:solidFill>
              </a:rPr>
              <a:t>	Modular</a:t>
            </a:r>
          </a:p>
          <a:p>
            <a:r>
              <a:rPr lang="el-GR" sz="1600">
                <a:solidFill>
                  <a:srgbClr val="FFFF99"/>
                </a:solidFill>
              </a:rPr>
              <a:t>Αριθμός Στρωμάτων: </a:t>
            </a:r>
            <a:r>
              <a:rPr lang="en-US" sz="1600">
                <a:solidFill>
                  <a:srgbClr val="FFFF99"/>
                </a:solidFill>
              </a:rPr>
              <a:t>	</a:t>
            </a:r>
            <a:r>
              <a:rPr lang="el-GR" sz="1600">
                <a:solidFill>
                  <a:srgbClr val="FFFF99"/>
                </a:solidFill>
              </a:rPr>
              <a:t>6</a:t>
            </a:r>
          </a:p>
          <a:p>
            <a:r>
              <a:rPr lang="el-GR" sz="1600">
                <a:solidFill>
                  <a:srgbClr val="FFFF99"/>
                </a:solidFill>
              </a:rPr>
              <a:t>Συν. Ενεργοποίησης:</a:t>
            </a:r>
            <a:r>
              <a:rPr lang="en-US" sz="1600">
                <a:solidFill>
                  <a:srgbClr val="FFFF99"/>
                </a:solidFill>
              </a:rPr>
              <a:t>	</a:t>
            </a:r>
            <a:r>
              <a:rPr lang="el-GR" sz="1600">
                <a:solidFill>
                  <a:srgbClr val="FFFF99"/>
                </a:solidFill>
              </a:rPr>
              <a:t>Σιγμοειδής </a:t>
            </a:r>
            <a:r>
              <a:rPr lang="en-US" sz="1600">
                <a:solidFill>
                  <a:srgbClr val="FFFF99"/>
                </a:solidFill>
              </a:rPr>
              <a:t>tan</a:t>
            </a:r>
            <a:r>
              <a:rPr lang="el-GR" sz="1600">
                <a:solidFill>
                  <a:srgbClr val="FFFF99"/>
                </a:solidFill>
              </a:rPr>
              <a:t>φ</a:t>
            </a:r>
          </a:p>
          <a:p>
            <a:endParaRPr lang="en-US" sz="1600">
              <a:solidFill>
                <a:srgbClr val="FFFF99"/>
              </a:solidFill>
            </a:endParaRPr>
          </a:p>
        </p:txBody>
      </p:sp>
      <p:graphicFrame>
        <p:nvGraphicFramePr>
          <p:cNvPr id="61583" name="Object 143"/>
          <p:cNvGraphicFramePr>
            <a:graphicFrameLocks noGrp="1" noChangeAspect="1"/>
          </p:cNvGraphicFramePr>
          <p:nvPr>
            <p:ph sz="half" idx="1"/>
          </p:nvPr>
        </p:nvGraphicFramePr>
        <p:xfrm>
          <a:off x="827088" y="1916113"/>
          <a:ext cx="7272337" cy="5086350"/>
        </p:xfrm>
        <a:graphic>
          <a:graphicData uri="http://schemas.openxmlformats.org/presentationml/2006/ole">
            <p:oleObj spid="_x0000_s61583" name="AutoCAD Drawing" r:id="rId13" imgW="11382480" imgH="7962840" progId="AutoCAD.Drawing.16">
              <p:embed/>
            </p:oleObj>
          </a:graphicData>
        </a:graphic>
      </p:graphicFrame>
      <p:sp>
        <p:nvSpPr>
          <p:cNvPr id="61585" name="Text Box 145"/>
          <p:cNvSpPr txBox="1">
            <a:spLocks noChangeArrowheads="1"/>
          </p:cNvSpPr>
          <p:nvPr/>
        </p:nvSpPr>
        <p:spPr bwMode="auto">
          <a:xfrm>
            <a:off x="4356100" y="1171575"/>
            <a:ext cx="4672013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>
                <a:solidFill>
                  <a:srgbClr val="FFFF99"/>
                </a:solidFill>
              </a:rPr>
              <a:t>Κανόνας Εκμάθησης: </a:t>
            </a:r>
            <a:r>
              <a:rPr lang="en-US" sz="1600">
                <a:solidFill>
                  <a:srgbClr val="FFFF99"/>
                </a:solidFill>
              </a:rPr>
              <a:t>		Momentum</a:t>
            </a:r>
          </a:p>
          <a:p>
            <a:r>
              <a:rPr lang="el-GR" sz="1600">
                <a:solidFill>
                  <a:srgbClr val="FFFF99"/>
                </a:solidFill>
              </a:rPr>
              <a:t>Ρυθμός Εκμάθησης: </a:t>
            </a:r>
            <a:r>
              <a:rPr lang="en-US" sz="1600">
                <a:solidFill>
                  <a:srgbClr val="FFFF99"/>
                </a:solidFill>
              </a:rPr>
              <a:t>		</a:t>
            </a:r>
            <a:r>
              <a:rPr lang="el-GR" sz="1600">
                <a:solidFill>
                  <a:srgbClr val="FFFF99"/>
                </a:solidFill>
              </a:rPr>
              <a:t>Προσαρμοστικός</a:t>
            </a:r>
          </a:p>
          <a:p>
            <a:r>
              <a:rPr lang="en-US" sz="1600">
                <a:solidFill>
                  <a:srgbClr val="FFFF99"/>
                </a:solidFill>
              </a:rPr>
              <a:t>A</a:t>
            </a:r>
            <a:r>
              <a:rPr lang="el-GR" sz="1600">
                <a:solidFill>
                  <a:srgbClr val="FFFF99"/>
                </a:solidFill>
              </a:rPr>
              <a:t>ναδιάρθρωση βαρών: </a:t>
            </a:r>
            <a:r>
              <a:rPr lang="en-US" sz="1600">
                <a:solidFill>
                  <a:srgbClr val="FFFF99"/>
                </a:solidFill>
              </a:rPr>
              <a:t>	</a:t>
            </a:r>
            <a:r>
              <a:rPr lang="el-GR" sz="1600">
                <a:solidFill>
                  <a:srgbClr val="FFFF99"/>
                </a:solidFill>
              </a:rPr>
              <a:t>Αντίστροφη Διάδοση</a:t>
            </a:r>
          </a:p>
          <a:p>
            <a:r>
              <a:rPr lang="el-GR" sz="1600">
                <a:solidFill>
                  <a:srgbClr val="FFFF99"/>
                </a:solidFill>
              </a:rPr>
              <a:t>Κριτήριο Επίβλεψης: </a:t>
            </a:r>
            <a:r>
              <a:rPr lang="en-US" sz="1600">
                <a:solidFill>
                  <a:srgbClr val="FFFF99"/>
                </a:solidFill>
              </a:rPr>
              <a:t>		Increase</a:t>
            </a:r>
            <a:endParaRPr lang="el-GR" sz="1600">
              <a:solidFill>
                <a:srgbClr val="FFFF99"/>
              </a:solidFill>
            </a:endParaRPr>
          </a:p>
          <a:p>
            <a:r>
              <a:rPr lang="el-GR" sz="1600">
                <a:solidFill>
                  <a:srgbClr val="FFFF99"/>
                </a:solidFill>
              </a:rPr>
              <a:t>Αριθμός Εποχών:		1000</a:t>
            </a:r>
          </a:p>
          <a:p>
            <a:endParaRPr lang="en-US" sz="1600">
              <a:solidFill>
                <a:srgbClr val="FFFF99"/>
              </a:solidFill>
            </a:endParaRPr>
          </a:p>
        </p:txBody>
      </p:sp>
      <p:graphicFrame>
        <p:nvGraphicFramePr>
          <p:cNvPr id="61586" name="Object 146"/>
          <p:cNvGraphicFramePr>
            <a:graphicFrameLocks noGrp="1" noChangeAspect="1"/>
          </p:cNvGraphicFramePr>
          <p:nvPr>
            <p:ph sz="half" idx="2"/>
          </p:nvPr>
        </p:nvGraphicFramePr>
        <p:xfrm>
          <a:off x="6227763" y="2492375"/>
          <a:ext cx="2376487" cy="1662113"/>
        </p:xfrm>
        <a:graphic>
          <a:graphicData uri="http://schemas.openxmlformats.org/presentationml/2006/ole">
            <p:oleObj spid="_x0000_s61586" name="AutoCAD Drawing" r:id="rId14" imgW="11382480" imgH="7962840" progId="AutoCAD.Drawing.16">
              <p:embed/>
            </p:oleObj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15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1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1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5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2470" name="Group 6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62471" name="Picture 7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2" name="Picture 8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3" name="Picture 9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4" name="Picture 10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5" name="Picture 11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6" name="Picture 12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2477" name="Picture 13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62478" name="Rectangle 14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Πρόβλεψη Τελικού Μοντέλου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62479" name="Picture 15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62480" name="Group 16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62481" name="Text Box 17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A5976094-49C1-4796-8193-4737EE022D35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22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62482" name="Group 18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62483" name="Rectangle 19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62484" name="Rectangle 20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62485" name="Picture 21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graphicFrame>
        <p:nvGraphicFramePr>
          <p:cNvPr id="62487" name="Object 23"/>
          <p:cNvGraphicFramePr>
            <a:graphicFrameLocks noGrp="1" noChangeAspect="1"/>
          </p:cNvGraphicFramePr>
          <p:nvPr>
            <p:ph/>
          </p:nvPr>
        </p:nvGraphicFramePr>
        <p:xfrm>
          <a:off x="684213" y="836613"/>
          <a:ext cx="8229600" cy="5757862"/>
        </p:xfrm>
        <a:graphic>
          <a:graphicData uri="http://schemas.openxmlformats.org/presentationml/2006/ole">
            <p:oleObj spid="_x0000_s62487" name="AutoCAD Drawing" r:id="rId13" imgW="11382480" imgH="7962840" progId="AutoCAD.Drawing.16">
              <p:embed/>
            </p:oleObj>
          </a:graphicData>
        </a:graphic>
      </p:graphicFrame>
      <p:sp>
        <p:nvSpPr>
          <p:cNvPr id="62490" name="Line 26"/>
          <p:cNvSpPr>
            <a:spLocks noChangeShapeType="1"/>
          </p:cNvSpPr>
          <p:nvPr/>
        </p:nvSpPr>
        <p:spPr bwMode="auto">
          <a:xfrm>
            <a:off x="1619250" y="3429000"/>
            <a:ext cx="1296988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2491" name="Line 27"/>
          <p:cNvSpPr>
            <a:spLocks noChangeShapeType="1"/>
          </p:cNvSpPr>
          <p:nvPr/>
        </p:nvSpPr>
        <p:spPr bwMode="auto">
          <a:xfrm>
            <a:off x="3492500" y="3429000"/>
            <a:ext cx="431800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2492" name="Line 28"/>
          <p:cNvSpPr>
            <a:spLocks noChangeShapeType="1"/>
          </p:cNvSpPr>
          <p:nvPr/>
        </p:nvSpPr>
        <p:spPr bwMode="auto">
          <a:xfrm>
            <a:off x="3995738" y="3429000"/>
            <a:ext cx="288925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2493" name="Line 29"/>
          <p:cNvSpPr>
            <a:spLocks noChangeShapeType="1"/>
          </p:cNvSpPr>
          <p:nvPr/>
        </p:nvSpPr>
        <p:spPr bwMode="auto">
          <a:xfrm>
            <a:off x="4356100" y="3429000"/>
            <a:ext cx="287338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2494" name="Line 30"/>
          <p:cNvSpPr>
            <a:spLocks noChangeShapeType="1"/>
          </p:cNvSpPr>
          <p:nvPr/>
        </p:nvSpPr>
        <p:spPr bwMode="auto">
          <a:xfrm>
            <a:off x="4932363" y="3429000"/>
            <a:ext cx="360362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2495" name="Line 31"/>
          <p:cNvSpPr>
            <a:spLocks noChangeShapeType="1"/>
          </p:cNvSpPr>
          <p:nvPr/>
        </p:nvSpPr>
        <p:spPr bwMode="auto">
          <a:xfrm>
            <a:off x="5435600" y="3429000"/>
            <a:ext cx="431800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2496" name="Line 32"/>
          <p:cNvSpPr>
            <a:spLocks noChangeShapeType="1"/>
          </p:cNvSpPr>
          <p:nvPr/>
        </p:nvSpPr>
        <p:spPr bwMode="auto">
          <a:xfrm>
            <a:off x="6011863" y="3429000"/>
            <a:ext cx="288925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2497" name="Line 33"/>
          <p:cNvSpPr>
            <a:spLocks noChangeShapeType="1"/>
          </p:cNvSpPr>
          <p:nvPr/>
        </p:nvSpPr>
        <p:spPr bwMode="auto">
          <a:xfrm>
            <a:off x="6516688" y="3429000"/>
            <a:ext cx="1223962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2499" name="Line 35"/>
          <p:cNvSpPr>
            <a:spLocks noChangeShapeType="1"/>
          </p:cNvSpPr>
          <p:nvPr/>
        </p:nvSpPr>
        <p:spPr bwMode="auto">
          <a:xfrm>
            <a:off x="3565525" y="3429000"/>
            <a:ext cx="358775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2500" name="Line 36"/>
          <p:cNvSpPr>
            <a:spLocks noChangeShapeType="1"/>
          </p:cNvSpPr>
          <p:nvPr/>
        </p:nvSpPr>
        <p:spPr bwMode="auto">
          <a:xfrm>
            <a:off x="4068763" y="3429000"/>
            <a:ext cx="288925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2501" name="Line 37"/>
          <p:cNvSpPr>
            <a:spLocks noChangeShapeType="1"/>
          </p:cNvSpPr>
          <p:nvPr/>
        </p:nvSpPr>
        <p:spPr bwMode="auto">
          <a:xfrm>
            <a:off x="4429125" y="3429000"/>
            <a:ext cx="214313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2502" name="Line 38"/>
          <p:cNvSpPr>
            <a:spLocks noChangeShapeType="1"/>
          </p:cNvSpPr>
          <p:nvPr/>
        </p:nvSpPr>
        <p:spPr bwMode="auto">
          <a:xfrm>
            <a:off x="4932363" y="3429000"/>
            <a:ext cx="360362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2503" name="Line 39"/>
          <p:cNvSpPr>
            <a:spLocks noChangeShapeType="1"/>
          </p:cNvSpPr>
          <p:nvPr/>
        </p:nvSpPr>
        <p:spPr bwMode="auto">
          <a:xfrm>
            <a:off x="5435600" y="3429000"/>
            <a:ext cx="431800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2504" name="Line 40"/>
          <p:cNvSpPr>
            <a:spLocks noChangeShapeType="1"/>
          </p:cNvSpPr>
          <p:nvPr/>
        </p:nvSpPr>
        <p:spPr bwMode="auto">
          <a:xfrm>
            <a:off x="6011863" y="3429000"/>
            <a:ext cx="288925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2506" name="Line 42"/>
          <p:cNvSpPr>
            <a:spLocks noChangeShapeType="1"/>
          </p:cNvSpPr>
          <p:nvPr/>
        </p:nvSpPr>
        <p:spPr bwMode="auto">
          <a:xfrm>
            <a:off x="1619250" y="3429000"/>
            <a:ext cx="1296988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62508" name="Text Box 44"/>
          <p:cNvSpPr txBox="1">
            <a:spLocks noChangeArrowheads="1"/>
          </p:cNvSpPr>
          <p:nvPr/>
        </p:nvSpPr>
        <p:spPr bwMode="auto">
          <a:xfrm>
            <a:off x="4427538" y="4437063"/>
            <a:ext cx="3667125" cy="609600"/>
          </a:xfrm>
          <a:prstGeom prst="rect">
            <a:avLst/>
          </a:prstGeom>
          <a:solidFill>
            <a:schemeClr val="accent2"/>
          </a:solidFill>
          <a:ln w="2857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>
                <a:solidFill>
                  <a:srgbClr val="FFFF99"/>
                </a:solidFill>
              </a:rPr>
              <a:t>Ποσοστό Ορθών Προβλέψεων: 	</a:t>
            </a:r>
            <a:r>
              <a:rPr lang="el-GR" sz="1600" b="1">
                <a:solidFill>
                  <a:srgbClr val="FFFF99"/>
                </a:solidFill>
              </a:rPr>
              <a:t>72.09 %</a:t>
            </a:r>
          </a:p>
          <a:p>
            <a:r>
              <a:rPr lang="el-GR" sz="1600">
                <a:solidFill>
                  <a:srgbClr val="FFFF99"/>
                </a:solidFill>
              </a:rPr>
              <a:t>Μέσο Τετραγωνικό Σφάλμα: 	</a:t>
            </a:r>
            <a:r>
              <a:rPr lang="el-GR" sz="1600" b="1">
                <a:solidFill>
                  <a:srgbClr val="FFFF99"/>
                </a:solidFill>
              </a:rPr>
              <a:t>0.0259</a:t>
            </a:r>
            <a:endParaRPr lang="en-US" sz="1600" b="1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2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2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2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2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2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2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2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2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2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2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2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62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62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62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62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2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2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90" grpId="0" animBg="1"/>
      <p:bldP spid="62491" grpId="0" animBg="1"/>
      <p:bldP spid="62492" grpId="0" animBg="1"/>
      <p:bldP spid="62493" grpId="0" animBg="1"/>
      <p:bldP spid="62494" grpId="0" animBg="1"/>
      <p:bldP spid="62495" grpId="0" animBg="1"/>
      <p:bldP spid="62496" grpId="0" animBg="1"/>
      <p:bldP spid="62497" grpId="0" animBg="1"/>
      <p:bldP spid="62499" grpId="0" animBg="1"/>
      <p:bldP spid="62500" grpId="0" animBg="1"/>
      <p:bldP spid="62501" grpId="0" animBg="1"/>
      <p:bldP spid="62502" grpId="0" animBg="1"/>
      <p:bldP spid="62503" grpId="0" animBg="1"/>
      <p:bldP spid="62504" grpId="0" animBg="1"/>
      <p:bldP spid="62506" grpId="0" animBg="1"/>
      <p:bldP spid="6250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3" name="Picture 5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3494" name="Group 6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63495" name="Picture 7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3496" name="Picture 8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3497" name="Picture 9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3498" name="Picture 10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3499" name="Picture 11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3500" name="Picture 12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3501" name="Picture 13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63502" name="Rectangle 14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Πρόβλεψη Τελικού Μοντέλου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63503" name="Picture 15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63504" name="Group 16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63505" name="Text Box 17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DE78230C-A4E1-450B-87E4-7CE26145852D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23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63506" name="Group 18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63507" name="Rectangle 19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63508" name="Rectangle 20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63509" name="Picture 21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graphicFrame>
        <p:nvGraphicFramePr>
          <p:cNvPr id="63511" name="Object 23"/>
          <p:cNvGraphicFramePr>
            <a:graphicFrameLocks noGrp="1" noChangeAspect="1"/>
          </p:cNvGraphicFramePr>
          <p:nvPr>
            <p:ph/>
          </p:nvPr>
        </p:nvGraphicFramePr>
        <p:xfrm>
          <a:off x="1331913" y="1268413"/>
          <a:ext cx="7058025" cy="4938712"/>
        </p:xfrm>
        <a:graphic>
          <a:graphicData uri="http://schemas.openxmlformats.org/presentationml/2006/ole">
            <p:oleObj spid="_x0000_s63511" name="AutoCAD Drawing" r:id="rId13" imgW="11382480" imgH="7962840" progId="AutoCAD.Drawing.16">
              <p:embed/>
            </p:oleObj>
          </a:graphicData>
        </a:graphic>
      </p:graphicFrame>
      <p:sp>
        <p:nvSpPr>
          <p:cNvPr id="63513" name="Text Box 25"/>
          <p:cNvSpPr txBox="1">
            <a:spLocks noChangeArrowheads="1"/>
          </p:cNvSpPr>
          <p:nvPr/>
        </p:nvSpPr>
        <p:spPr bwMode="auto">
          <a:xfrm>
            <a:off x="2124075" y="2060575"/>
            <a:ext cx="3667125" cy="609600"/>
          </a:xfrm>
          <a:prstGeom prst="rect">
            <a:avLst/>
          </a:prstGeom>
          <a:solidFill>
            <a:schemeClr val="accent2"/>
          </a:solidFill>
          <a:ln w="2857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>
                <a:solidFill>
                  <a:srgbClr val="FFFF99"/>
                </a:solidFill>
              </a:rPr>
              <a:t>Ποσοστό Ορθών Προβλέψεων: 	</a:t>
            </a:r>
            <a:r>
              <a:rPr lang="el-GR" sz="1600" b="1">
                <a:solidFill>
                  <a:srgbClr val="FFFF99"/>
                </a:solidFill>
              </a:rPr>
              <a:t>87.38 %</a:t>
            </a:r>
          </a:p>
          <a:p>
            <a:r>
              <a:rPr lang="el-GR" sz="1600">
                <a:solidFill>
                  <a:srgbClr val="FFFF99"/>
                </a:solidFill>
              </a:rPr>
              <a:t>Μέσο Τετραγωνικό Σφάλμα: 	</a:t>
            </a:r>
            <a:r>
              <a:rPr lang="el-GR" sz="1600" b="1">
                <a:solidFill>
                  <a:srgbClr val="FFFF99"/>
                </a:solidFill>
              </a:rPr>
              <a:t>0.0046</a:t>
            </a:r>
            <a:endParaRPr lang="en-US" sz="1600" b="1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7" name="Picture 5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4518" name="Group 6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64519" name="Picture 7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4520" name="Picture 8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4521" name="Picture 9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4522" name="Picture 10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4523" name="Picture 11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4524" name="Picture 12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4525" name="Picture 13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64526" name="Rectangle 14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Προσομοίωση υπό κανονικές συνθήκες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64527" name="Picture 15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64528" name="Group 16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64529" name="Text Box 17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EED3C365-89EA-4D6C-BF8E-A37F3AF5ACB6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24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64530" name="Group 18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64531" name="Rectangle 19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64532" name="Rectangle 20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64533" name="Picture 21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80722" name="Line 1874"/>
          <p:cNvSpPr>
            <a:spLocks noChangeShapeType="1"/>
          </p:cNvSpPr>
          <p:nvPr/>
        </p:nvSpPr>
        <p:spPr bwMode="auto">
          <a:xfrm>
            <a:off x="5345113" y="181292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aphicFrame>
        <p:nvGraphicFramePr>
          <p:cNvPr id="80982" name="Group 2134"/>
          <p:cNvGraphicFramePr>
            <a:graphicFrameLocks noGrp="1"/>
          </p:cNvGraphicFramePr>
          <p:nvPr/>
        </p:nvGraphicFramePr>
        <p:xfrm>
          <a:off x="1476375" y="1628775"/>
          <a:ext cx="6842125" cy="2926080"/>
        </p:xfrm>
        <a:graphic>
          <a:graphicData uri="http://schemas.openxmlformats.org/drawingml/2006/table">
            <a:tbl>
              <a:tblPr/>
              <a:tblGrid>
                <a:gridCol w="792163"/>
                <a:gridCol w="534987"/>
                <a:gridCol w="561975"/>
                <a:gridCol w="631825"/>
                <a:gridCol w="523875"/>
                <a:gridCol w="574675"/>
                <a:gridCol w="630238"/>
                <a:gridCol w="647700"/>
                <a:gridCol w="647700"/>
                <a:gridCol w="647700"/>
                <a:gridCol w="649287"/>
              </a:tblGrid>
              <a:tr h="18415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ΗΜΕΡΟ ΜΗΝΙΑ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Future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Λ. Ε.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Ορθή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θέση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Αγορά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Πώληση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Λ.Ε.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Προτεινόμενη θέση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Ορθότητα προβλέψεων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Αποτέλε σμα ($)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 v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($)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Τελικός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Κέρδη ($)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Κέρδη ($)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Εκτίμηση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03/07/2006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24000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1.20388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4893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-4893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1.03174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4893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04/07/2006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23000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1.25622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</a:t>
                      </a: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5893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-5893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1.07602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5893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05/07/2006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23000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1.25622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5893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-5893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1.10840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5893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23/08/2006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29125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1.09692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2823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-2823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1.06004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2823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24/08/2006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30000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1.06492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1948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-1948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1.01033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1948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25/08/2006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30500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1.04747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1448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-1448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0.99227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ΠΩΛΗΣΗ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ΠΩΛΗΣΗ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-1448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29/08/2006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31750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1.00623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198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-198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0.97004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ΠΩΛΗΣΗ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ΠΩΛΗΣΗ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-198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30/08/2006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32000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0.99837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ΠΩΛΗΣΗ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-52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52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0.98514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ΠΩΛΗΣΗ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ΠΩΛΗΣΗ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ΠΩΛΗΣΗ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52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…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…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…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…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…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…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…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…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…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…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…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31/07/2007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66125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1.01069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707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-707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0.80582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ΠΩΛΗΣΗ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ΑΓΟΡΑ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ΠΩΛΗΣΗ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-707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 gridSpan="10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ΤΕΛΙΚΟ ΚΕΡΔΟΣ  ($)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865351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0956" name="Rectangle 2108"/>
          <p:cNvSpPr>
            <a:spLocks noChangeArrowheads="1"/>
          </p:cNvSpPr>
          <p:nvPr/>
        </p:nvSpPr>
        <p:spPr bwMode="auto">
          <a:xfrm>
            <a:off x="1476375" y="1614488"/>
            <a:ext cx="6769100" cy="2952750"/>
          </a:xfrm>
          <a:prstGeom prst="rect">
            <a:avLst/>
          </a:prstGeom>
          <a:noFill/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80957" name="Line 2109"/>
          <p:cNvSpPr>
            <a:spLocks noChangeShapeType="1"/>
          </p:cNvSpPr>
          <p:nvPr/>
        </p:nvSpPr>
        <p:spPr bwMode="auto">
          <a:xfrm>
            <a:off x="1476375" y="2190750"/>
            <a:ext cx="6769100" cy="1588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80958" name="Line 2110"/>
          <p:cNvSpPr>
            <a:spLocks noChangeShapeType="1"/>
          </p:cNvSpPr>
          <p:nvPr/>
        </p:nvSpPr>
        <p:spPr bwMode="auto">
          <a:xfrm>
            <a:off x="2268538" y="1614488"/>
            <a:ext cx="1587" cy="2665412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80960" name="Line 2112"/>
          <p:cNvSpPr>
            <a:spLocks noChangeShapeType="1"/>
          </p:cNvSpPr>
          <p:nvPr/>
        </p:nvSpPr>
        <p:spPr bwMode="auto">
          <a:xfrm>
            <a:off x="1476375" y="4279900"/>
            <a:ext cx="6769100" cy="1588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80961" name="Line 2113"/>
          <p:cNvSpPr>
            <a:spLocks noChangeShapeType="1"/>
          </p:cNvSpPr>
          <p:nvPr/>
        </p:nvSpPr>
        <p:spPr bwMode="auto">
          <a:xfrm>
            <a:off x="2844800" y="1614488"/>
            <a:ext cx="1588" cy="2665412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80962" name="Line 2114"/>
          <p:cNvSpPr>
            <a:spLocks noChangeShapeType="1"/>
          </p:cNvSpPr>
          <p:nvPr/>
        </p:nvSpPr>
        <p:spPr bwMode="auto">
          <a:xfrm>
            <a:off x="3349625" y="1614488"/>
            <a:ext cx="1588" cy="2665412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80963" name="Line 2115"/>
          <p:cNvSpPr>
            <a:spLocks noChangeShapeType="1"/>
          </p:cNvSpPr>
          <p:nvPr/>
        </p:nvSpPr>
        <p:spPr bwMode="auto">
          <a:xfrm>
            <a:off x="3997325" y="1614488"/>
            <a:ext cx="1588" cy="2665412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80964" name="Line 2116"/>
          <p:cNvSpPr>
            <a:spLocks noChangeShapeType="1"/>
          </p:cNvSpPr>
          <p:nvPr/>
        </p:nvSpPr>
        <p:spPr bwMode="auto">
          <a:xfrm>
            <a:off x="4502150" y="1614488"/>
            <a:ext cx="1588" cy="2665412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80965" name="Line 2117"/>
          <p:cNvSpPr>
            <a:spLocks noChangeShapeType="1"/>
          </p:cNvSpPr>
          <p:nvPr/>
        </p:nvSpPr>
        <p:spPr bwMode="auto">
          <a:xfrm>
            <a:off x="5076825" y="1614488"/>
            <a:ext cx="1588" cy="2665412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80966" name="Line 2118"/>
          <p:cNvSpPr>
            <a:spLocks noChangeShapeType="1"/>
          </p:cNvSpPr>
          <p:nvPr/>
        </p:nvSpPr>
        <p:spPr bwMode="auto">
          <a:xfrm>
            <a:off x="5726113" y="1614488"/>
            <a:ext cx="1587" cy="2665412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80967" name="Line 2119"/>
          <p:cNvSpPr>
            <a:spLocks noChangeShapeType="1"/>
          </p:cNvSpPr>
          <p:nvPr/>
        </p:nvSpPr>
        <p:spPr bwMode="auto">
          <a:xfrm>
            <a:off x="6373813" y="1614488"/>
            <a:ext cx="1587" cy="2665412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80968" name="Line 2120"/>
          <p:cNvSpPr>
            <a:spLocks noChangeShapeType="1"/>
          </p:cNvSpPr>
          <p:nvPr/>
        </p:nvSpPr>
        <p:spPr bwMode="auto">
          <a:xfrm>
            <a:off x="7669213" y="1614488"/>
            <a:ext cx="1587" cy="2952750"/>
          </a:xfrm>
          <a:prstGeom prst="line">
            <a:avLst/>
          </a:prstGeom>
          <a:noFill/>
          <a:ln w="9525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aphicFrame>
        <p:nvGraphicFramePr>
          <p:cNvPr id="81008" name="Group 2160"/>
          <p:cNvGraphicFramePr>
            <a:graphicFrameLocks noGrp="1"/>
          </p:cNvGraphicFramePr>
          <p:nvPr>
            <p:ph/>
          </p:nvPr>
        </p:nvGraphicFramePr>
        <p:xfrm>
          <a:off x="1692275" y="4868863"/>
          <a:ext cx="6480175" cy="975360"/>
        </p:xfrm>
        <a:graphic>
          <a:graphicData uri="http://schemas.openxmlformats.org/drawingml/2006/table">
            <a:tbl>
              <a:tblPr/>
              <a:tblGrid>
                <a:gridCol w="688975"/>
                <a:gridCol w="5791200"/>
              </a:tblGrid>
              <a:tr h="2349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ΑΒΓ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Συμβολισμός λήψης θέσης αγοράς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3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ΑΒΓ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Συμβολισμός λήψης θέσης πώλησης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ΑΒΓ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Ταύτιση ορθής και προτεινόμενης θέσης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3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ΑΒΓ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Μη ταύτιση ορθής και προτεινόμενης θέσης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1009" name="Text Box 2161"/>
          <p:cNvSpPr txBox="1">
            <a:spLocks noChangeArrowheads="1"/>
          </p:cNvSpPr>
          <p:nvPr/>
        </p:nvSpPr>
        <p:spPr bwMode="auto">
          <a:xfrm>
            <a:off x="5219700" y="5445125"/>
            <a:ext cx="31305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180975" indent="-180975">
              <a:buFont typeface="Wingdings" pitchFamily="2" charset="2"/>
              <a:buChar char="Ø"/>
            </a:pPr>
            <a:r>
              <a:rPr lang="el-GR" sz="1400">
                <a:solidFill>
                  <a:srgbClr val="FFFF99"/>
                </a:solidFill>
              </a:rPr>
              <a:t> Το ιδανικό κέρδος θα ήταν 1196353 $</a:t>
            </a:r>
            <a:endParaRPr lang="en-US" sz="1400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1" name="Picture 5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5542" name="Group 6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65543" name="Picture 7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5544" name="Picture 8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5545" name="Picture 9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5546" name="Picture 10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5547" name="Picture 11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5548" name="Picture 12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5549" name="Picture 13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65550" name="Rectangle 14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Συμπεράσματα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65551" name="Picture 15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65552" name="Group 16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65553" name="Text Box 17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83C42F6E-9B73-4847-8D5A-043C426C37A3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25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65554" name="Group 18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65555" name="Rectangle 19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65556" name="Rectangle 20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65557" name="Picture 21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65695" name="Text Box 159"/>
          <p:cNvSpPr txBox="1">
            <a:spLocks noChangeArrowheads="1"/>
          </p:cNvSpPr>
          <p:nvPr/>
        </p:nvSpPr>
        <p:spPr bwMode="auto">
          <a:xfrm>
            <a:off x="539750" y="1123950"/>
            <a:ext cx="17764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2000" b="1" u="sng">
                <a:solidFill>
                  <a:srgbClr val="FFFF99"/>
                </a:solidFill>
              </a:rPr>
              <a:t>Παρατηρήσεις</a:t>
            </a:r>
            <a:endParaRPr lang="en-US" sz="2000" b="1" u="sng">
              <a:solidFill>
                <a:srgbClr val="FFFF99"/>
              </a:solidFill>
            </a:endParaRPr>
          </a:p>
        </p:txBody>
      </p:sp>
      <p:sp>
        <p:nvSpPr>
          <p:cNvPr id="65696" name="Text Box 160"/>
          <p:cNvSpPr txBox="1">
            <a:spLocks noChangeArrowheads="1"/>
          </p:cNvSpPr>
          <p:nvPr/>
        </p:nvSpPr>
        <p:spPr bwMode="auto">
          <a:xfrm>
            <a:off x="612775" y="3140075"/>
            <a:ext cx="7104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l-GR" sz="1600">
                <a:solidFill>
                  <a:srgbClr val="FFFF99"/>
                </a:solidFill>
              </a:rPr>
              <a:t>3.	Η πρόβλεψη παρουσιάζει το μεγαλύτερο σφάλμα κατά τον Οκτώβριο του 2006</a:t>
            </a:r>
            <a:endParaRPr lang="en-US" sz="1600">
              <a:solidFill>
                <a:srgbClr val="FFFF99"/>
              </a:solidFill>
            </a:endParaRPr>
          </a:p>
        </p:txBody>
      </p:sp>
      <p:sp>
        <p:nvSpPr>
          <p:cNvPr id="65697" name="Text Box 161"/>
          <p:cNvSpPr txBox="1">
            <a:spLocks noChangeArrowheads="1"/>
          </p:cNvSpPr>
          <p:nvPr/>
        </p:nvSpPr>
        <p:spPr bwMode="auto">
          <a:xfrm>
            <a:off x="5580063" y="3500438"/>
            <a:ext cx="316865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>
              <a:buFont typeface="Wingdings" pitchFamily="2" charset="2"/>
              <a:buChar char="Ø"/>
            </a:pPr>
            <a:r>
              <a:rPr lang="el-GR" sz="1600">
                <a:solidFill>
                  <a:srgbClr val="FFFF99"/>
                </a:solidFill>
              </a:rPr>
              <a:t>Λογικά τα δεδομένα του μεταφέρουν νέες συνθήκες, άγνωστες μέχρι τώρα στο δίκτυο </a:t>
            </a:r>
            <a:endParaRPr lang="en-US" sz="1600">
              <a:solidFill>
                <a:srgbClr val="FFFF99"/>
              </a:solidFill>
            </a:endParaRPr>
          </a:p>
        </p:txBody>
      </p:sp>
      <p:sp>
        <p:nvSpPr>
          <p:cNvPr id="65699" name="Text Box 163"/>
          <p:cNvSpPr txBox="1">
            <a:spLocks noChangeArrowheads="1"/>
          </p:cNvSpPr>
          <p:nvPr/>
        </p:nvSpPr>
        <p:spPr bwMode="auto">
          <a:xfrm>
            <a:off x="611188" y="1916113"/>
            <a:ext cx="76946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l-GR" sz="1600">
                <a:solidFill>
                  <a:srgbClr val="FFFF99"/>
                </a:solidFill>
              </a:rPr>
              <a:t>2.	Τα αποτελέσματα της πρόβλεψης επηρεαζονται από την εποχικότητα της Ναυλογοράς</a:t>
            </a:r>
          </a:p>
        </p:txBody>
      </p:sp>
      <p:sp>
        <p:nvSpPr>
          <p:cNvPr id="65700" name="Text Box 164"/>
          <p:cNvSpPr txBox="1">
            <a:spLocks noChangeArrowheads="1"/>
          </p:cNvSpPr>
          <p:nvPr/>
        </p:nvSpPr>
        <p:spPr bwMode="auto">
          <a:xfrm>
            <a:off x="5578475" y="2276475"/>
            <a:ext cx="316865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>
              <a:buFont typeface="Wingdings" pitchFamily="2" charset="2"/>
              <a:buChar char="Ø"/>
            </a:pPr>
            <a:r>
              <a:rPr lang="el-GR" sz="1600">
                <a:solidFill>
                  <a:srgbClr val="FFFF99"/>
                </a:solidFill>
              </a:rPr>
              <a:t>Τους εαρινούς και θερινούς μήνες η πρόβλεψη κρίνεται περισσότερο επιτυχής </a:t>
            </a:r>
            <a:endParaRPr lang="en-US" sz="1600">
              <a:solidFill>
                <a:srgbClr val="FFFF99"/>
              </a:solidFill>
            </a:endParaRPr>
          </a:p>
        </p:txBody>
      </p:sp>
      <p:sp>
        <p:nvSpPr>
          <p:cNvPr id="65701" name="Text Box 165"/>
          <p:cNvSpPr txBox="1">
            <a:spLocks noChangeArrowheads="1"/>
          </p:cNvSpPr>
          <p:nvPr/>
        </p:nvSpPr>
        <p:spPr bwMode="auto">
          <a:xfrm>
            <a:off x="684213" y="3573463"/>
            <a:ext cx="1327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2000" b="1" u="sng">
                <a:solidFill>
                  <a:srgbClr val="FFFF99"/>
                </a:solidFill>
              </a:rPr>
              <a:t>Συνεπώς...</a:t>
            </a:r>
            <a:endParaRPr lang="en-US" sz="2000" b="1" u="sng">
              <a:solidFill>
                <a:srgbClr val="FFFF99"/>
              </a:solidFill>
            </a:endParaRPr>
          </a:p>
        </p:txBody>
      </p:sp>
      <p:sp>
        <p:nvSpPr>
          <p:cNvPr id="65702" name="Text Box 166"/>
          <p:cNvSpPr txBox="1">
            <a:spLocks noChangeArrowheads="1"/>
          </p:cNvSpPr>
          <p:nvPr/>
        </p:nvSpPr>
        <p:spPr bwMode="auto">
          <a:xfrm>
            <a:off x="611188" y="1555750"/>
            <a:ext cx="77692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el-GR" sz="1600">
                <a:solidFill>
                  <a:srgbClr val="FFFF99"/>
                </a:solidFill>
              </a:rPr>
              <a:t>Παραγόμενες τιμές λόγων εκκαθάρισης κοντά στη μονάδα είναι καλό να αποφεύγονται</a:t>
            </a:r>
          </a:p>
        </p:txBody>
      </p:sp>
      <p:sp>
        <p:nvSpPr>
          <p:cNvPr id="65703" name="Text Box 167"/>
          <p:cNvSpPr txBox="1">
            <a:spLocks noChangeArrowheads="1"/>
          </p:cNvSpPr>
          <p:nvPr/>
        </p:nvSpPr>
        <p:spPr bwMode="auto">
          <a:xfrm>
            <a:off x="1042988" y="4724400"/>
            <a:ext cx="3667125" cy="609600"/>
          </a:xfrm>
          <a:prstGeom prst="rect">
            <a:avLst/>
          </a:prstGeom>
          <a:solidFill>
            <a:schemeClr val="accent2"/>
          </a:solidFill>
          <a:ln w="2857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>
                <a:solidFill>
                  <a:srgbClr val="FFFF99"/>
                </a:solidFill>
              </a:rPr>
              <a:t>Ποσοστό Ορθών Προβλέψεων: 	</a:t>
            </a:r>
            <a:r>
              <a:rPr lang="el-GR" sz="1600" b="1">
                <a:solidFill>
                  <a:srgbClr val="FFFF00"/>
                </a:solidFill>
              </a:rPr>
              <a:t>80.41 %</a:t>
            </a:r>
          </a:p>
          <a:p>
            <a:r>
              <a:rPr lang="el-GR" sz="1600">
                <a:solidFill>
                  <a:srgbClr val="FFFF99"/>
                </a:solidFill>
              </a:rPr>
              <a:t>Μέσο Τετραγωνικό Σφάλμα: 	</a:t>
            </a:r>
            <a:r>
              <a:rPr lang="el-GR" sz="1600" b="1">
                <a:solidFill>
                  <a:srgbClr val="FFFF00"/>
                </a:solidFill>
              </a:rPr>
              <a:t>0.0057</a:t>
            </a:r>
            <a:endParaRPr lang="en-US" sz="1600" b="1">
              <a:solidFill>
                <a:srgbClr val="FFFF00"/>
              </a:solidFill>
            </a:endParaRPr>
          </a:p>
        </p:txBody>
      </p:sp>
      <p:sp>
        <p:nvSpPr>
          <p:cNvPr id="65704" name="Text Box 168"/>
          <p:cNvSpPr txBox="1">
            <a:spLocks noChangeArrowheads="1"/>
          </p:cNvSpPr>
          <p:nvPr/>
        </p:nvSpPr>
        <p:spPr bwMode="auto">
          <a:xfrm>
            <a:off x="684213" y="4005263"/>
            <a:ext cx="34131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266700" indent="-266700">
              <a:buFont typeface="Times New Roman" pitchFamily="18" charset="0"/>
              <a:buChar char="–"/>
            </a:pPr>
            <a:r>
              <a:rPr lang="el-GR" sz="1600">
                <a:solidFill>
                  <a:srgbClr val="FFFF99"/>
                </a:solidFill>
              </a:rPr>
              <a:t>Αξιολόγηση μόνο των μηνών της</a:t>
            </a:r>
          </a:p>
          <a:p>
            <a:pPr marL="266700" indent="-266700"/>
            <a:r>
              <a:rPr lang="el-GR" sz="1600">
                <a:solidFill>
                  <a:srgbClr val="FFFF99"/>
                </a:solidFill>
              </a:rPr>
              <a:t>     Άνοιξης και Του Καλοκαιριού δίνει:</a:t>
            </a:r>
          </a:p>
        </p:txBody>
      </p:sp>
      <p:sp>
        <p:nvSpPr>
          <p:cNvPr id="65705" name="Text Box 169"/>
          <p:cNvSpPr txBox="1">
            <a:spLocks noChangeArrowheads="1"/>
          </p:cNvSpPr>
          <p:nvPr/>
        </p:nvSpPr>
        <p:spPr bwMode="auto">
          <a:xfrm>
            <a:off x="5364163" y="5516563"/>
            <a:ext cx="3667125" cy="365125"/>
          </a:xfrm>
          <a:prstGeom prst="rect">
            <a:avLst/>
          </a:prstGeom>
          <a:solidFill>
            <a:schemeClr val="accent2"/>
          </a:solidFill>
          <a:ln w="2857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>
                <a:solidFill>
                  <a:srgbClr val="FFFF99"/>
                </a:solidFill>
              </a:rPr>
              <a:t>Ποσοστό Ορθών Προβλέψεων: 	</a:t>
            </a:r>
            <a:r>
              <a:rPr lang="el-GR" sz="1600" b="1">
                <a:solidFill>
                  <a:srgbClr val="FFFF00"/>
                </a:solidFill>
              </a:rPr>
              <a:t>77.32 %</a:t>
            </a:r>
          </a:p>
        </p:txBody>
      </p:sp>
      <p:sp>
        <p:nvSpPr>
          <p:cNvPr id="65706" name="Text Box 170"/>
          <p:cNvSpPr txBox="1">
            <a:spLocks noChangeArrowheads="1"/>
          </p:cNvSpPr>
          <p:nvPr/>
        </p:nvSpPr>
        <p:spPr bwMode="auto">
          <a:xfrm>
            <a:off x="5003800" y="4724400"/>
            <a:ext cx="361156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266700" indent="-266700">
              <a:buFont typeface="Times New Roman" pitchFamily="18" charset="0"/>
              <a:buChar char="–"/>
            </a:pPr>
            <a:r>
              <a:rPr lang="el-GR" sz="1600">
                <a:solidFill>
                  <a:srgbClr val="FFFF99"/>
                </a:solidFill>
              </a:rPr>
              <a:t>Θέσπιση Περιθωρίου Εμπιστοσύνης</a:t>
            </a:r>
          </a:p>
          <a:p>
            <a:pPr marL="266700" indent="-266700"/>
            <a:r>
              <a:rPr lang="el-GR" sz="1600">
                <a:solidFill>
                  <a:srgbClr val="FFFF99"/>
                </a:solidFill>
              </a:rPr>
              <a:t>     </a:t>
            </a:r>
            <a:r>
              <a:rPr lang="el-GR" sz="1600" i="1">
                <a:solidFill>
                  <a:srgbClr val="FFFF99"/>
                </a:solidFill>
              </a:rPr>
              <a:t>|Λόγος Εκκαθάρισης</a:t>
            </a:r>
            <a:r>
              <a:rPr lang="en-US" sz="1600" i="1">
                <a:solidFill>
                  <a:srgbClr val="FFFF99"/>
                </a:solidFill>
              </a:rPr>
              <a:t> - 1</a:t>
            </a:r>
            <a:r>
              <a:rPr lang="el-GR" sz="1600" i="1">
                <a:solidFill>
                  <a:srgbClr val="FFFF99"/>
                </a:solidFill>
              </a:rPr>
              <a:t>| &gt; </a:t>
            </a:r>
            <a:r>
              <a:rPr lang="en-US" sz="1600" i="1">
                <a:solidFill>
                  <a:srgbClr val="FFFF99"/>
                </a:solidFill>
              </a:rPr>
              <a:t>0</a:t>
            </a:r>
            <a:r>
              <a:rPr lang="el-GR" sz="1600" i="1">
                <a:solidFill>
                  <a:srgbClr val="FFFF99"/>
                </a:solidFill>
              </a:rPr>
              <a:t>.05</a:t>
            </a:r>
            <a:r>
              <a:rPr lang="el-GR" sz="1600">
                <a:solidFill>
                  <a:srgbClr val="FFFF99"/>
                </a:solidFill>
              </a:rPr>
              <a:t> , δίνει:</a:t>
            </a:r>
          </a:p>
        </p:txBody>
      </p:sp>
      <p:sp>
        <p:nvSpPr>
          <p:cNvPr id="65707" name="Text Box 171"/>
          <p:cNvSpPr txBox="1">
            <a:spLocks noChangeArrowheads="1"/>
          </p:cNvSpPr>
          <p:nvPr/>
        </p:nvSpPr>
        <p:spPr bwMode="auto">
          <a:xfrm>
            <a:off x="684213" y="5445125"/>
            <a:ext cx="35337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266700" indent="-266700">
              <a:buFont typeface="Times New Roman" pitchFamily="18" charset="0"/>
              <a:buChar char="–"/>
            </a:pPr>
            <a:r>
              <a:rPr lang="el-GR" sz="1600">
                <a:solidFill>
                  <a:srgbClr val="FFFF99"/>
                </a:solidFill>
              </a:rPr>
              <a:t>Εξαίρεση του Οκτωβρίου 2006, δίνει:</a:t>
            </a:r>
          </a:p>
        </p:txBody>
      </p:sp>
      <p:sp>
        <p:nvSpPr>
          <p:cNvPr id="65708" name="Text Box 172"/>
          <p:cNvSpPr txBox="1">
            <a:spLocks noChangeArrowheads="1"/>
          </p:cNvSpPr>
          <p:nvPr/>
        </p:nvSpPr>
        <p:spPr bwMode="auto">
          <a:xfrm>
            <a:off x="1044575" y="5876925"/>
            <a:ext cx="3514725" cy="365125"/>
          </a:xfrm>
          <a:prstGeom prst="rect">
            <a:avLst/>
          </a:prstGeom>
          <a:solidFill>
            <a:schemeClr val="accent2"/>
          </a:solidFill>
          <a:ln w="2857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600">
                <a:solidFill>
                  <a:srgbClr val="FFFF99"/>
                </a:solidFill>
              </a:rPr>
              <a:t>Μέσο Τετραγωνικό Σφάλμα: 	</a:t>
            </a:r>
            <a:r>
              <a:rPr lang="el-GR" sz="1600" b="1">
                <a:solidFill>
                  <a:srgbClr val="FFFF00"/>
                </a:solidFill>
              </a:rPr>
              <a:t>0.0115</a:t>
            </a:r>
            <a:endParaRPr lang="en-US" sz="1600" b="1">
              <a:solidFill>
                <a:srgbClr val="FFFF00"/>
              </a:solidFill>
            </a:endParaRPr>
          </a:p>
        </p:txBody>
      </p:sp>
      <p:graphicFrame>
        <p:nvGraphicFramePr>
          <p:cNvPr id="65709" name="Object 173"/>
          <p:cNvGraphicFramePr>
            <a:graphicFrameLocks noGrp="1" noChangeAspect="1"/>
          </p:cNvGraphicFramePr>
          <p:nvPr>
            <p:ph/>
          </p:nvPr>
        </p:nvGraphicFramePr>
        <p:xfrm>
          <a:off x="863600" y="3357563"/>
          <a:ext cx="4465638" cy="3124200"/>
        </p:xfrm>
        <a:graphic>
          <a:graphicData uri="http://schemas.openxmlformats.org/presentationml/2006/ole">
            <p:oleObj spid="_x0000_s65709" name="AutoCAD Drawing" r:id="rId13" imgW="11382480" imgH="7962840" progId="AutoCAD.Drawing.16">
              <p:embed/>
            </p:oleObj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5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5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5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5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5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5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5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5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4" dur="indefinite"/>
                                        <p:tgtEl>
                                          <p:spTgt spid="6569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5" dur="indefinite"/>
                                        <p:tgtEl>
                                          <p:spTgt spid="65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7" dur="indefinite"/>
                                        <p:tgtEl>
                                          <p:spTgt spid="6570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8" dur="indefinite"/>
                                        <p:tgtEl>
                                          <p:spTgt spid="65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0" dur="indefinite"/>
                                        <p:tgtEl>
                                          <p:spTgt spid="6569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1" dur="indefinite"/>
                                        <p:tgtEl>
                                          <p:spTgt spid="65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3" dur="indefinite"/>
                                        <p:tgtEl>
                                          <p:spTgt spid="6570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4" dur="indefinite"/>
                                        <p:tgtEl>
                                          <p:spTgt spid="65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6" dur="indefinite"/>
                                        <p:tgtEl>
                                          <p:spTgt spid="6569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7" dur="indefinite"/>
                                        <p:tgtEl>
                                          <p:spTgt spid="65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9" dur="indefinite"/>
                                        <p:tgtEl>
                                          <p:spTgt spid="6569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0" dur="indefinite"/>
                                        <p:tgtEl>
                                          <p:spTgt spid="65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65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657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57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695" grpId="0"/>
      <p:bldP spid="65696" grpId="0"/>
      <p:bldP spid="65697" grpId="0"/>
      <p:bldP spid="65699" grpId="0"/>
      <p:bldP spid="65700" grpId="0"/>
      <p:bldP spid="65701" grpId="0"/>
      <p:bldP spid="65702" grpId="0"/>
      <p:bldP spid="65703" grpId="0" animBg="1"/>
      <p:bldP spid="65704" grpId="0"/>
      <p:bldP spid="65705" grpId="0" animBg="1"/>
      <p:bldP spid="65706" grpId="0"/>
      <p:bldP spid="65707" grpId="0"/>
      <p:bldP spid="6570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2947" name="Group 3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82948" name="Picture 4" descr="112602_105828_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949" name="Picture 5" descr="pic00015_prestige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950" name="Picture 6" descr="blast_image_IMO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951" name="Picture 7" descr="blast_image_IM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952" name="Picture 8" descr="ievoli_ship_ap"/>
            <p:cNvPicPr>
              <a:picLocks noChangeAspect="1" noChangeArrowheads="1"/>
            </p:cNvPicPr>
            <p:nvPr/>
          </p:nvPicPr>
          <p:blipFill>
            <a:blip r:embed="rId8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953" name="Picture 9" descr="front Maritim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82954" name="Picture 10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82955" name="Rectangle 11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Συμπεράσματα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82956" name="Picture 12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82957" name="Group 13"/>
          <p:cNvGrpSpPr>
            <a:grpSpLocks/>
          </p:cNvGrpSpPr>
          <p:nvPr/>
        </p:nvGrpSpPr>
        <p:grpSpPr bwMode="auto">
          <a:xfrm>
            <a:off x="76200" y="1143000"/>
            <a:ext cx="8458200" cy="5745163"/>
            <a:chOff x="48" y="720"/>
            <a:chExt cx="5328" cy="3619"/>
          </a:xfrm>
        </p:grpSpPr>
        <p:sp>
          <p:nvSpPr>
            <p:cNvPr id="82958" name="Text Box 14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294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      </a:t>
              </a:r>
              <a:fld id="{A85BD4DD-0E70-4519-B908-EF63A4B6216D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26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82959" name="Group 15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82960" name="Rectangle 16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82961" name="Rectangle 17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82962" name="Picture 18" descr="Promitheus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graphicFrame>
        <p:nvGraphicFramePr>
          <p:cNvPr id="82963" name="Object 19"/>
          <p:cNvGraphicFramePr>
            <a:graphicFrameLocks noGrp="1" noChangeAspect="1"/>
          </p:cNvGraphicFramePr>
          <p:nvPr>
            <p:ph/>
          </p:nvPr>
        </p:nvGraphicFramePr>
        <p:xfrm>
          <a:off x="684213" y="1049338"/>
          <a:ext cx="8229600" cy="5330825"/>
        </p:xfrm>
        <a:graphic>
          <a:graphicData uri="http://schemas.openxmlformats.org/presentationml/2006/ole">
            <p:oleObj spid="_x0000_s82963" name="AutoCAD Drawing" r:id="rId13" imgW="11382480" imgH="7372440" progId="AutoCAD.Drawing.16">
              <p:embed/>
            </p:oleObj>
          </a:graphicData>
        </a:graphic>
      </p:graphicFrame>
      <p:sp>
        <p:nvSpPr>
          <p:cNvPr id="82964" name="Text Box 20"/>
          <p:cNvSpPr txBox="1">
            <a:spLocks noChangeArrowheads="1"/>
          </p:cNvSpPr>
          <p:nvPr/>
        </p:nvSpPr>
        <p:spPr bwMode="auto">
          <a:xfrm>
            <a:off x="3276600" y="4652963"/>
            <a:ext cx="4670425" cy="395287"/>
          </a:xfrm>
          <a:prstGeom prst="rect">
            <a:avLst/>
          </a:prstGeom>
          <a:solidFill>
            <a:schemeClr val="accent2"/>
          </a:solidFill>
          <a:ln w="2857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800">
                <a:solidFill>
                  <a:srgbClr val="FFFF99"/>
                </a:solidFill>
              </a:rPr>
              <a:t>Ποσοστό Ορθών Προβλέψεων: 	</a:t>
            </a:r>
            <a:r>
              <a:rPr lang="el-GR" sz="1800" b="1">
                <a:solidFill>
                  <a:srgbClr val="FF3300"/>
                </a:solidFill>
              </a:rPr>
              <a:t>90.60 %</a:t>
            </a:r>
          </a:p>
        </p:txBody>
      </p:sp>
      <p:sp>
        <p:nvSpPr>
          <p:cNvPr id="82965" name="Text Box 21"/>
          <p:cNvSpPr txBox="1">
            <a:spLocks noChangeArrowheads="1"/>
          </p:cNvSpPr>
          <p:nvPr/>
        </p:nvSpPr>
        <p:spPr bwMode="auto">
          <a:xfrm>
            <a:off x="6588125" y="1557338"/>
            <a:ext cx="1665288" cy="36671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sz="1800" b="1">
                <a:solidFill>
                  <a:srgbClr val="FFFFFF"/>
                </a:solidFill>
              </a:rPr>
              <a:t>|Λ.Ε.</a:t>
            </a:r>
            <a:r>
              <a:rPr lang="en-US" sz="1800" b="1">
                <a:solidFill>
                  <a:srgbClr val="FFFFFF"/>
                </a:solidFill>
              </a:rPr>
              <a:t> - 1</a:t>
            </a:r>
            <a:r>
              <a:rPr lang="el-GR" sz="1800" b="1">
                <a:solidFill>
                  <a:srgbClr val="FFFFFF"/>
                </a:solidFill>
              </a:rPr>
              <a:t>| &gt; </a:t>
            </a:r>
            <a:r>
              <a:rPr lang="en-US" sz="1800" b="1">
                <a:solidFill>
                  <a:srgbClr val="FFFFFF"/>
                </a:solidFill>
              </a:rPr>
              <a:t>0</a:t>
            </a:r>
            <a:r>
              <a:rPr lang="el-GR" sz="1800" b="1">
                <a:solidFill>
                  <a:srgbClr val="FFFFFF"/>
                </a:solidFill>
              </a:rPr>
              <a:t>.04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2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6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3971" name="Group 3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83972" name="Picture 4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3973" name="Picture 5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3974" name="Picture 6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3975" name="Picture 7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3976" name="Picture 8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3977" name="Picture 9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83978" name="Picture 10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83979" name="Rectangle 11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Συμπεράσματα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83980" name="Picture 12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83981" name="Group 13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83982" name="Text Box 14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0127DD28-6A5E-4A47-BD44-FEEF593B2660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27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83983" name="Group 15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83984" name="Rectangle 16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83985" name="Rectangle 17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83986" name="Picture 18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83990" name="Text Box 22"/>
          <p:cNvSpPr txBox="1">
            <a:spLocks noChangeArrowheads="1"/>
          </p:cNvSpPr>
          <p:nvPr/>
        </p:nvSpPr>
        <p:spPr bwMode="auto">
          <a:xfrm>
            <a:off x="638175" y="1484313"/>
            <a:ext cx="8505825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266700" indent="-266700"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Απαραίτητη η συνεχής ανανέωση της Γνώσης (επανεκπαίδευση) ενός τέτοιου μοντέλου</a:t>
            </a:r>
          </a:p>
          <a:p>
            <a:pPr marL="266700" indent="-266700"/>
            <a:endParaRPr lang="el-GR" sz="1800">
              <a:solidFill>
                <a:srgbClr val="FFFF99"/>
              </a:solidFill>
            </a:endParaRPr>
          </a:p>
          <a:p>
            <a:pPr marL="266700" indent="-266700"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Σημαντικό ρόλο παίζει η απλή αποκωδικοποίηση της λαμβανόμενης Πρόβλεψης</a:t>
            </a:r>
          </a:p>
          <a:p>
            <a:pPr marL="266700" indent="-266700"/>
            <a:endParaRPr lang="el-GR" sz="1800">
              <a:solidFill>
                <a:srgbClr val="FFFF99"/>
              </a:solidFill>
            </a:endParaRPr>
          </a:p>
          <a:p>
            <a:pPr marL="266700" indent="-266700"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Η επιτυχία της Πρόβλεψης είναι αντιστρόφως ανάλογη με το χρονικό ορίζοντα αυτής</a:t>
            </a:r>
          </a:p>
          <a:p>
            <a:pPr marL="266700" indent="-266700"/>
            <a:endParaRPr lang="el-GR" sz="1800">
              <a:solidFill>
                <a:srgbClr val="FFFF99"/>
              </a:solidFill>
            </a:endParaRPr>
          </a:p>
          <a:p>
            <a:pPr marL="266700" indent="-266700"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Καταλυτικός στην αποδοτικότητα του μοντέλου είναι ο τρόπος διαχείρισης των </a:t>
            </a:r>
          </a:p>
          <a:p>
            <a:pPr marL="266700" indent="-266700"/>
            <a:r>
              <a:rPr lang="el-GR" sz="1800">
                <a:solidFill>
                  <a:srgbClr val="FFFF99"/>
                </a:solidFill>
              </a:rPr>
              <a:t>     εκρεόντων αποτελεσμάτων</a:t>
            </a:r>
          </a:p>
          <a:p>
            <a:pPr marL="266700" indent="-266700"/>
            <a:endParaRPr lang="en-US" sz="1800">
              <a:solidFill>
                <a:srgbClr val="FFFF99"/>
              </a:solidFill>
            </a:endParaRPr>
          </a:p>
        </p:txBody>
      </p:sp>
      <p:sp>
        <p:nvSpPr>
          <p:cNvPr id="83991" name="Text Box 23"/>
          <p:cNvSpPr txBox="1">
            <a:spLocks noChangeArrowheads="1"/>
          </p:cNvSpPr>
          <p:nvPr/>
        </p:nvSpPr>
        <p:spPr bwMode="auto">
          <a:xfrm>
            <a:off x="1476375" y="4868863"/>
            <a:ext cx="67468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2000">
                <a:solidFill>
                  <a:srgbClr val="FFFF99"/>
                </a:solidFill>
              </a:rPr>
              <a:t>Αυτοματοποιημένα μοντέλα Πρόβλεψης Οικονομικών μεγεθών </a:t>
            </a:r>
          </a:p>
          <a:p>
            <a:pPr algn="ctr"/>
            <a:r>
              <a:rPr lang="el-GR" sz="2000" u="sng">
                <a:solidFill>
                  <a:srgbClr val="FFFF99"/>
                </a:solidFill>
              </a:rPr>
              <a:t>μπορούν</a:t>
            </a:r>
            <a:r>
              <a:rPr lang="el-GR" sz="2000">
                <a:solidFill>
                  <a:srgbClr val="FFFF99"/>
                </a:solidFill>
              </a:rPr>
              <a:t> να υπάρξουν,</a:t>
            </a:r>
          </a:p>
          <a:p>
            <a:pPr algn="ctr"/>
            <a:r>
              <a:rPr lang="el-GR" sz="2000">
                <a:solidFill>
                  <a:srgbClr val="FFFF99"/>
                </a:solidFill>
              </a:rPr>
              <a:t>αλλά υπό τις σωστές </a:t>
            </a:r>
            <a:r>
              <a:rPr lang="el-GR" sz="2000" u="sng">
                <a:solidFill>
                  <a:srgbClr val="FFFF99"/>
                </a:solidFill>
              </a:rPr>
              <a:t>προϋποθέσεις</a:t>
            </a:r>
          </a:p>
          <a:p>
            <a:pPr algn="ctr"/>
            <a:endParaRPr lang="en-US" sz="2000">
              <a:solidFill>
                <a:srgbClr val="FFFF99"/>
              </a:solidFill>
            </a:endParaRPr>
          </a:p>
        </p:txBody>
      </p:sp>
      <p:sp>
        <p:nvSpPr>
          <p:cNvPr id="83993" name="Text Box 25"/>
          <p:cNvSpPr txBox="1">
            <a:spLocks noChangeArrowheads="1"/>
          </p:cNvSpPr>
          <p:nvPr/>
        </p:nvSpPr>
        <p:spPr bwMode="auto">
          <a:xfrm>
            <a:off x="684213" y="4292600"/>
            <a:ext cx="20986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b="1" u="sng">
                <a:solidFill>
                  <a:srgbClr val="FFFF99"/>
                </a:solidFill>
              </a:rPr>
              <a:t>Τελικώς...</a:t>
            </a:r>
            <a:endParaRPr lang="en-US" sz="2000" b="1" u="sng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0088" y="152400"/>
            <a:ext cx="75882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0115" name="Group 3"/>
          <p:cNvGrpSpPr>
            <a:grpSpLocks/>
          </p:cNvGrpSpPr>
          <p:nvPr/>
        </p:nvGrpSpPr>
        <p:grpSpPr bwMode="auto">
          <a:xfrm>
            <a:off x="76200" y="152400"/>
            <a:ext cx="1295400" cy="935038"/>
            <a:chOff x="48" y="144"/>
            <a:chExt cx="816" cy="528"/>
          </a:xfrm>
        </p:grpSpPr>
        <p:pic>
          <p:nvPicPr>
            <p:cNvPr id="90116" name="Picture 4" descr="112602_105828_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3" y="144"/>
              <a:ext cx="378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0117" name="Picture 5" descr="pic00015_prestige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0" y="144"/>
              <a:ext cx="284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0118" name="Picture 6" descr="blast_image_IMO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0119" name="Picture 7" descr="blast_image_IM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5" y="406"/>
              <a:ext cx="327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0120" name="Picture 8" descr="ievoli_ship_ap"/>
            <p:cNvPicPr>
              <a:picLocks noChangeAspect="1" noChangeArrowheads="1"/>
            </p:cNvPicPr>
            <p:nvPr/>
          </p:nvPicPr>
          <p:blipFill>
            <a:blip r:embed="rId7" cstate="print"/>
            <a:srcRect r="5080"/>
            <a:stretch>
              <a:fillRect/>
            </a:stretch>
          </p:blipFill>
          <p:spPr bwMode="auto">
            <a:xfrm>
              <a:off x="48" y="144"/>
              <a:ext cx="161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0121" name="Picture 9" descr="front Maritim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0" y="406"/>
              <a:ext cx="164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90122" name="Picture 10" descr="butto61a">
            <a:hlinkClick r:id="" action="ppaction://hlinkshowjump?jump=previousslide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45525" y="6400800"/>
            <a:ext cx="269875" cy="304800"/>
          </a:xfrm>
          <a:prstGeom prst="rect">
            <a:avLst/>
          </a:prstGeom>
          <a:noFill/>
        </p:spPr>
      </p:pic>
      <p:sp>
        <p:nvSpPr>
          <p:cNvPr id="90123" name="Rectangle 11"/>
          <p:cNvSpPr>
            <a:spLocks noChangeArrowheads="1"/>
          </p:cNvSpPr>
          <p:nvPr/>
        </p:nvSpPr>
        <p:spPr bwMode="auto">
          <a:xfrm rot="-5400000">
            <a:off x="4381500" y="-2781300"/>
            <a:ext cx="914400" cy="6781800"/>
          </a:xfrm>
          <a:prstGeom prst="rect">
            <a:avLst/>
          </a:prstGeom>
          <a:solidFill>
            <a:srgbClr val="000000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l-GR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Προτάσεις για περαιτέρω έρευνα</a:t>
            </a:r>
            <a:endParaRPr lang="en-GB">
              <a:solidFill>
                <a:srgbClr val="FF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90124" name="Picture 12" descr="butto61c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74125" y="6400800"/>
            <a:ext cx="269875" cy="304800"/>
          </a:xfrm>
          <a:prstGeom prst="rect">
            <a:avLst/>
          </a:prstGeom>
          <a:noFill/>
        </p:spPr>
      </p:pic>
      <p:grpSp>
        <p:nvGrpSpPr>
          <p:cNvPr id="90125" name="Group 13"/>
          <p:cNvGrpSpPr>
            <a:grpSpLocks/>
          </p:cNvGrpSpPr>
          <p:nvPr/>
        </p:nvGrpSpPr>
        <p:grpSpPr bwMode="auto">
          <a:xfrm>
            <a:off x="76200" y="1143000"/>
            <a:ext cx="8458200" cy="5638800"/>
            <a:chOff x="48" y="720"/>
            <a:chExt cx="5328" cy="3552"/>
          </a:xfrm>
        </p:grpSpPr>
        <p:sp>
          <p:nvSpPr>
            <p:cNvPr id="90126" name="Text Box 14"/>
            <p:cNvSpPr txBox="1">
              <a:spLocks noChangeArrowheads="1"/>
            </p:cNvSpPr>
            <p:nvPr/>
          </p:nvSpPr>
          <p:spPr bwMode="auto">
            <a:xfrm>
              <a:off x="288" y="4045"/>
              <a:ext cx="5088" cy="17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  <a:effectLst/>
          </p:spPr>
          <p:txBody>
            <a:bodyPr lIns="79200" rIns="36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Εργαστήριο</a:t>
              </a:r>
              <a:r>
                <a:rPr lang="el-GR" sz="1200"/>
                <a:t> </a:t>
              </a:r>
              <a:r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Θαλασσιών Μεταφορών, Σχολή Ναυπηγών Μηχανολόγων Μηχανικών ΕΜΠ          16 Απριλίου 2008            </a:t>
              </a:r>
              <a:fld id="{D5220AC0-3379-4AF4-ADD0-1D8AF22C6454}" type="slidenum">
                <a:rPr lang="el-GR" sz="12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pPr>
                  <a:spcBef>
                    <a:spcPct val="50000"/>
                  </a:spcBef>
                </a:pPr>
                <a:t>28</a:t>
              </a:fld>
              <a:endParaRPr lang="en-GB" sz="12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grpSp>
          <p:nvGrpSpPr>
            <p:cNvPr id="90127" name="Group 15"/>
            <p:cNvGrpSpPr>
              <a:grpSpLocks/>
            </p:cNvGrpSpPr>
            <p:nvPr/>
          </p:nvGrpSpPr>
          <p:grpSpPr bwMode="auto">
            <a:xfrm>
              <a:off x="96" y="720"/>
              <a:ext cx="192" cy="3504"/>
              <a:chOff x="96" y="720"/>
              <a:chExt cx="192" cy="3504"/>
            </a:xfrm>
          </p:grpSpPr>
          <p:sp>
            <p:nvSpPr>
              <p:cNvPr id="90128" name="Rectangle 16"/>
              <p:cNvSpPr>
                <a:spLocks noChangeArrowheads="1"/>
              </p:cNvSpPr>
              <p:nvPr/>
            </p:nvSpPr>
            <p:spPr bwMode="auto">
              <a:xfrm>
                <a:off x="96" y="720"/>
                <a:ext cx="192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90129" name="Rectangle 17"/>
              <p:cNvSpPr>
                <a:spLocks noChangeArrowheads="1"/>
              </p:cNvSpPr>
              <p:nvPr/>
            </p:nvSpPr>
            <p:spPr bwMode="auto">
              <a:xfrm>
                <a:off x="144" y="720"/>
                <a:ext cx="96" cy="3504"/>
              </a:xfrm>
              <a:prstGeom prst="rec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FFF99">
                    <a:gamma/>
                    <a:shade val="60000"/>
                    <a:invGamma/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pic>
          <p:nvPicPr>
            <p:cNvPr id="90130" name="Picture 18" descr="Promithe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" y="3984"/>
              <a:ext cx="288" cy="288"/>
            </a:xfrm>
            <a:prstGeom prst="rect">
              <a:avLst/>
            </a:prstGeom>
            <a:noFill/>
          </p:spPr>
        </p:pic>
      </p:grpSp>
      <p:sp>
        <p:nvSpPr>
          <p:cNvPr id="90131" name="Text Box 19"/>
          <p:cNvSpPr txBox="1">
            <a:spLocks noChangeArrowheads="1"/>
          </p:cNvSpPr>
          <p:nvPr/>
        </p:nvSpPr>
        <p:spPr bwMode="auto">
          <a:xfrm>
            <a:off x="838200" y="2133600"/>
            <a:ext cx="83058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266700" indent="-266700"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Μοντέλων που θα τελούν όμοια πρόβλεψη για διαφορετικές διαδρομές</a:t>
            </a:r>
          </a:p>
          <a:p>
            <a:pPr marL="266700" indent="-266700"/>
            <a:endParaRPr lang="el-GR" sz="1800">
              <a:solidFill>
                <a:srgbClr val="FFFF99"/>
              </a:solidFill>
            </a:endParaRPr>
          </a:p>
          <a:p>
            <a:pPr marL="266700" indent="-266700"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Δικτύων που θα παράγουν πρόβλεψη σε συμβόλαια μεγαλύτερης χρονικής διάρκειας </a:t>
            </a:r>
          </a:p>
          <a:p>
            <a:pPr marL="266700" indent="-266700"/>
            <a:endParaRPr lang="el-GR" sz="1800">
              <a:solidFill>
                <a:srgbClr val="FFFF99"/>
              </a:solidFill>
            </a:endParaRPr>
          </a:p>
          <a:p>
            <a:pPr marL="266700" indent="-266700">
              <a:buFontTx/>
              <a:buChar char="•"/>
            </a:pPr>
            <a:r>
              <a:rPr lang="el-GR" sz="1800">
                <a:solidFill>
                  <a:srgbClr val="FFFF99"/>
                </a:solidFill>
              </a:rPr>
              <a:t>Ομοειδών συστημάτων απευθυνόμενα σε άλλους οικονομικούς τομείς</a:t>
            </a:r>
          </a:p>
          <a:p>
            <a:pPr marL="266700" indent="-266700"/>
            <a:endParaRPr lang="en-US" sz="1800">
              <a:solidFill>
                <a:srgbClr val="FFFF99"/>
              </a:solidFill>
            </a:endParaRPr>
          </a:p>
        </p:txBody>
      </p:sp>
      <p:sp>
        <p:nvSpPr>
          <p:cNvPr id="90133" name="Text Box 21"/>
          <p:cNvSpPr txBox="1">
            <a:spLocks noChangeArrowheads="1"/>
          </p:cNvSpPr>
          <p:nvPr/>
        </p:nvSpPr>
        <p:spPr bwMode="auto">
          <a:xfrm>
            <a:off x="468313" y="1412875"/>
            <a:ext cx="68405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l-GR" sz="2000" b="1" u="sng">
                <a:solidFill>
                  <a:srgbClr val="FFFF99"/>
                </a:solidFill>
              </a:rPr>
              <a:t>Προτείνεται η διεξαγωγή έρευνας ως προς τη σχεδίαση:</a:t>
            </a:r>
            <a:endParaRPr lang="en-US" sz="2000" b="1" u="sng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1575</TotalTime>
  <Words>1957</Words>
  <Application>Microsoft Office PowerPoint</Application>
  <PresentationFormat>On-screen Show (4:3)</PresentationFormat>
  <Paragraphs>598</Paragraphs>
  <Slides>28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Times New Roman</vt:lpstr>
      <vt:lpstr>Wingdings</vt:lpstr>
      <vt:lpstr>Arial</vt:lpstr>
      <vt:lpstr>Calibri</vt:lpstr>
      <vt:lpstr>Default Design</vt:lpstr>
      <vt:lpstr>AutoCAD Drawing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Company>NTUA -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Nikolas Ventikos</dc:creator>
  <cp:lastModifiedBy>dsvlr</cp:lastModifiedBy>
  <cp:revision>62</cp:revision>
  <dcterms:created xsi:type="dcterms:W3CDTF">2003-09-19T15:32:03Z</dcterms:created>
  <dcterms:modified xsi:type="dcterms:W3CDTF">2009-05-21T19:08:35Z</dcterms:modified>
</cp:coreProperties>
</file>