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300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8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9.xml"/><Relationship Id="rId13" Type="http://schemas.openxmlformats.org/officeDocument/2006/relationships/slide" Target="slides/slide14.xml"/><Relationship Id="rId3" Type="http://schemas.openxmlformats.org/officeDocument/2006/relationships/slide" Target="slides/slide4.xml"/><Relationship Id="rId7" Type="http://schemas.openxmlformats.org/officeDocument/2006/relationships/slide" Target="slides/slide8.xml"/><Relationship Id="rId12" Type="http://schemas.openxmlformats.org/officeDocument/2006/relationships/slide" Target="slides/slide13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6" Type="http://schemas.openxmlformats.org/officeDocument/2006/relationships/slide" Target="slides/slide7.xml"/><Relationship Id="rId11" Type="http://schemas.openxmlformats.org/officeDocument/2006/relationships/slide" Target="slides/slide12.xml"/><Relationship Id="rId5" Type="http://schemas.openxmlformats.org/officeDocument/2006/relationships/slide" Target="slides/slide6.xml"/><Relationship Id="rId10" Type="http://schemas.openxmlformats.org/officeDocument/2006/relationships/slide" Target="slides/slide11.xml"/><Relationship Id="rId4" Type="http://schemas.openxmlformats.org/officeDocument/2006/relationships/slide" Target="slides/slide5.xml"/><Relationship Id="rId9" Type="http://schemas.openxmlformats.org/officeDocument/2006/relationships/slide" Target="slides/slide10.xml"/><Relationship Id="rId14" Type="http://schemas.openxmlformats.org/officeDocument/2006/relationships/slide" Target="slides/slide1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oleObject" Target="../embeddings/Microsoft_Office_Excel_Chart1.xls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11" Type="http://schemas.openxmlformats.org/officeDocument/2006/relationships/image" Target="../media/image11.gif"/><Relationship Id="rId5" Type="http://schemas.openxmlformats.org/officeDocument/2006/relationships/image" Target="../media/image5.jpeg"/><Relationship Id="rId10" Type="http://schemas.openxmlformats.org/officeDocument/2006/relationships/image" Target="../media/image10.gif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oleObject" Target="../embeddings/Microsoft_Office_Excel_Chart2.xls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png"/><Relationship Id="rId11" Type="http://schemas.openxmlformats.org/officeDocument/2006/relationships/image" Target="../media/image11.gif"/><Relationship Id="rId5" Type="http://schemas.openxmlformats.org/officeDocument/2006/relationships/image" Target="../media/image5.jpeg"/><Relationship Id="rId10" Type="http://schemas.openxmlformats.org/officeDocument/2006/relationships/image" Target="../media/image10.gif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oleObject" Target="../embeddings/Microsoft_Office_Excel_Chart3.xls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oleObject" Target="../embeddings/Microsoft_Office_Excel_Chart4.xls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png"/><Relationship Id="rId11" Type="http://schemas.openxmlformats.org/officeDocument/2006/relationships/image" Target="../media/image11.gif"/><Relationship Id="rId5" Type="http://schemas.openxmlformats.org/officeDocument/2006/relationships/image" Target="../media/image5.jpeg"/><Relationship Id="rId10" Type="http://schemas.openxmlformats.org/officeDocument/2006/relationships/image" Target="../media/image10.gif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oleObject" Target="../embeddings/Microsoft_Office_Excel_Chart5.xls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png"/><Relationship Id="rId11" Type="http://schemas.openxmlformats.org/officeDocument/2006/relationships/image" Target="../media/image11.gif"/><Relationship Id="rId5" Type="http://schemas.openxmlformats.org/officeDocument/2006/relationships/image" Target="../media/image5.jpeg"/><Relationship Id="rId10" Type="http://schemas.openxmlformats.org/officeDocument/2006/relationships/image" Target="../media/image10.gif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oleObject" Target="../embeddings/Microsoft_Office_Excel_Chart6.xls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25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Relationship Id="rId1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9600" y="152400"/>
            <a:ext cx="758825" cy="947738"/>
          </a:xfrm>
          <a:prstGeom prst="rect">
            <a:avLst/>
          </a:prstGeom>
          <a:solidFill>
            <a:srgbClr val="FFFF99">
              <a:alpha val="50000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15362" name="Picture 2" descr="Promithe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28600"/>
            <a:ext cx="838200" cy="8382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990600" y="284163"/>
            <a:ext cx="7162800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</a:rPr>
              <a:t>ΕΘΝΙΚΟ ΜΕΤΣΟΒΙΟ ΠΟΛΥΤΕΧΝΕΙΟ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ΣΧΟΛΗ ΝΑΥΠΗΓΩΝ ΜΗΧΑΝΟΛΟΓΩΝ ΜΗΧΑΝΙΚΩΝ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ΠΕΡΙΟΧΗ ΘΑΛΑΣΣΙΩΝ ΜΕΤΑΦΟΡΩΝ</a:t>
            </a:r>
            <a:endParaRPr lang="en-GB" sz="1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066800" y="2087563"/>
            <a:ext cx="7239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 sz="3200" b="1">
                <a:solidFill>
                  <a:srgbClr val="FFFF99"/>
                </a:solidFill>
              </a:rPr>
              <a:t>«Σχέση Ναυτιλιακών Παραγώγων &amp; </a:t>
            </a:r>
            <a:br>
              <a:rPr lang="el-GR" sz="3200" b="1">
                <a:solidFill>
                  <a:srgbClr val="FFFF99"/>
                </a:solidFill>
              </a:rPr>
            </a:br>
            <a:r>
              <a:rPr lang="el-GR" sz="3200" b="1">
                <a:solidFill>
                  <a:srgbClr val="FFFF99"/>
                </a:solidFill>
              </a:rPr>
              <a:t>Εξέλιξης Επιπέδου Ναύλων»</a:t>
            </a:r>
            <a:endParaRPr lang="en-GB" sz="3200" b="1">
              <a:solidFill>
                <a:srgbClr val="FFFF99"/>
              </a:solidFill>
            </a:endParaRPr>
          </a:p>
        </p:txBody>
      </p:sp>
      <p:pic>
        <p:nvPicPr>
          <p:cNvPr id="15372" name="Picture 12" descr="untitle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3357563"/>
            <a:ext cx="3948113" cy="249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4147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34148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4149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4150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4151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4152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4153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4154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34155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Σκοπός</a:t>
            </a:r>
            <a:endParaRPr lang="en-GB" sz="2800" dirty="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34156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34157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34158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B1C913A6-D0D1-4BD9-B4B5-AB57DE852B79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34159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34160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34161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34162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134163" name="Text Box 19"/>
          <p:cNvSpPr txBox="1">
            <a:spLocks noChangeArrowheads="1"/>
          </p:cNvSpPr>
          <p:nvPr/>
        </p:nvSpPr>
        <p:spPr bwMode="auto">
          <a:xfrm>
            <a:off x="1116013" y="1412875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Σκοπός:</a:t>
            </a:r>
          </a:p>
        </p:txBody>
      </p:sp>
      <p:sp>
        <p:nvSpPr>
          <p:cNvPr id="134164" name="Text Box 20"/>
          <p:cNvSpPr txBox="1">
            <a:spLocks noChangeArrowheads="1"/>
          </p:cNvSpPr>
          <p:nvPr/>
        </p:nvSpPr>
        <p:spPr bwMode="auto">
          <a:xfrm>
            <a:off x="1116013" y="1989138"/>
            <a:ext cx="77057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Να εξετασθεί κατά πόσο στα παράγωγα βρίσκεται αποθηκευμένη κάποια πληροφορία χρήσιμη για την πρόβλεψη της μελλοντικής εξέλιξης της αγοράς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63" grpId="0"/>
      <p:bldP spid="1341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8067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88068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69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70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71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72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73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8074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88075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Συλλογή Δεδομένων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88076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88077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88078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 </a:t>
              </a:r>
              <a:fld id="{29CA439B-51AD-47F8-8705-5B4BA645D5E3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3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88079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88080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88081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88082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88083" name="Picture 19" descr="untitled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188" y="1196975"/>
            <a:ext cx="2736850" cy="187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84" name="Picture 20" descr="front_century_lar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948488" y="5018088"/>
            <a:ext cx="1989137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85" name="Text Box 21"/>
          <p:cNvSpPr txBox="1">
            <a:spLocks noChangeArrowheads="1"/>
          </p:cNvSpPr>
          <p:nvPr/>
        </p:nvSpPr>
        <p:spPr bwMode="auto">
          <a:xfrm>
            <a:off x="4427538" y="1341438"/>
            <a:ext cx="4392612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Στοιχεία </a:t>
            </a:r>
            <a:r>
              <a:rPr lang="en-US" sz="1800">
                <a:solidFill>
                  <a:srgbClr val="FFFF99"/>
                </a:solidFill>
                <a:latin typeface="Arial" charset="0"/>
              </a:rPr>
              <a:t>Futures </a:t>
            </a:r>
            <a:endParaRPr lang="el-GR" sz="1800">
              <a:solidFill>
                <a:srgbClr val="FFFF99"/>
              </a:solidFill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800">
                <a:solidFill>
                  <a:srgbClr val="FFFF99"/>
                </a:solidFill>
                <a:latin typeface="Arial" charset="0"/>
              </a:rPr>
              <a:t>IMAREX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800">
                <a:solidFill>
                  <a:srgbClr val="FFFF99"/>
                </a:solidFill>
                <a:latin typeface="Arial" charset="0"/>
              </a:rPr>
              <a:t>Newsletter </a:t>
            </a:r>
            <a:r>
              <a:rPr lang="el-GR" sz="1800">
                <a:solidFill>
                  <a:srgbClr val="FFFF99"/>
                </a:solidFill>
                <a:latin typeface="Arial" charset="0"/>
              </a:rPr>
              <a:t>από </a:t>
            </a:r>
            <a:r>
              <a:rPr lang="en-US" sz="1800">
                <a:solidFill>
                  <a:srgbClr val="FFFF99"/>
                </a:solidFill>
                <a:latin typeface="Arial" charset="0"/>
              </a:rPr>
              <a:t>Carnegie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Ημερήσια </a:t>
            </a:r>
            <a:r>
              <a:rPr lang="el-GR" sz="1800">
                <a:solidFill>
                  <a:srgbClr val="FFFF99"/>
                </a:solidFill>
                <a:latin typeface="Arial" charset="0"/>
                <a:cs typeface="Arial" charset="0"/>
              </a:rPr>
              <a:t>→</a:t>
            </a:r>
            <a:r>
              <a:rPr lang="el-GR" sz="1800">
                <a:solidFill>
                  <a:srgbClr val="FFFF99"/>
                </a:solidFill>
                <a:latin typeface="Arial" charset="0"/>
              </a:rPr>
              <a:t>  μηνιαίοι μέσοι όροι</a:t>
            </a:r>
          </a:p>
        </p:txBody>
      </p:sp>
      <p:sp>
        <p:nvSpPr>
          <p:cNvPr id="88087" name="Text Box 23"/>
          <p:cNvSpPr txBox="1">
            <a:spLocks noChangeArrowheads="1"/>
          </p:cNvSpPr>
          <p:nvPr/>
        </p:nvSpPr>
        <p:spPr bwMode="auto">
          <a:xfrm>
            <a:off x="827088" y="3068638"/>
            <a:ext cx="712787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   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Διαδρομές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TD3 – VLCC 260000 t DWT- RAS TANURA (SAUDI)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 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TO CHIBA (JAPAN)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TD5 – SUEZMAX 130000 t DWT – BONNY TERMINAL (NIGERIA) TO PHILADELPHIA (USA) 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(Διυλιστήρια)</a:t>
            </a:r>
            <a:endParaRPr lang="en-US" sz="1600">
              <a:solidFill>
                <a:srgbClr val="FFFF99"/>
              </a:solidFill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PM4TC 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ΣΥΝΔΥΑΣΜΟΣ ΤΩΝ ΠΑΡΑΚΑΤΩ ΔΙΑΔΡΟΜΩΝ ΓΙΑ 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74000 t DWT</a:t>
            </a:r>
          </a:p>
          <a:p>
            <a:pPr>
              <a:spcBef>
                <a:spcPct val="50000"/>
              </a:spcBef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P1A 74000 t TRANSATLANTIC RV</a:t>
            </a:r>
          </a:p>
          <a:p>
            <a:pPr>
              <a:spcBef>
                <a:spcPct val="50000"/>
              </a:spcBef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P2A 74000 t GIB – FAR EAST</a:t>
            </a:r>
          </a:p>
          <a:p>
            <a:pPr>
              <a:spcBef>
                <a:spcPct val="50000"/>
              </a:spcBef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P3A 74000 t JAPAN – PACIFIC RV</a:t>
            </a:r>
          </a:p>
          <a:p>
            <a:pPr>
              <a:spcBef>
                <a:spcPct val="50000"/>
              </a:spcBef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P4A 74000 t FAR EAST – NOPA – SK-PASS</a:t>
            </a:r>
          </a:p>
          <a:p>
            <a:pPr>
              <a:spcBef>
                <a:spcPct val="50000"/>
              </a:spcBef>
            </a:pPr>
            <a:endParaRPr lang="el-GR" sz="1600">
              <a:solidFill>
                <a:srgbClr val="FFFF99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85" grpId="0" uiExpand="1" build="allAtOnce"/>
      <p:bldP spid="880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89092" name="Picture 4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093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094" name="Picture 6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095" name="Picture 7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096" name="Picture 8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097" name="Picture 9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9098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89099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Χρονική Εξέλιξη Δεδομένων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89100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89101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89102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94622BCC-49B6-45C9-8CD7-E7CB00DE770F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4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89103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89104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89105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89106" name="Picture 18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89108" name="Rectangle 20"/>
          <p:cNvSpPr>
            <a:spLocks noChangeArrowheads="1"/>
          </p:cNvSpPr>
          <p:nvPr/>
        </p:nvSpPr>
        <p:spPr bwMode="auto">
          <a:xfrm>
            <a:off x="0" y="1162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l-GR"/>
          </a:p>
        </p:txBody>
      </p:sp>
      <p:graphicFrame>
        <p:nvGraphicFramePr>
          <p:cNvPr id="89107" name="Object 19"/>
          <p:cNvGraphicFramePr>
            <a:graphicFrameLocks noChangeAspect="1"/>
          </p:cNvGraphicFramePr>
          <p:nvPr/>
        </p:nvGraphicFramePr>
        <p:xfrm>
          <a:off x="755650" y="1628775"/>
          <a:ext cx="8101013" cy="4186238"/>
        </p:xfrm>
        <a:graphic>
          <a:graphicData uri="http://schemas.openxmlformats.org/presentationml/2006/ole">
            <p:oleObj spid="_x0000_s89107" name="Γράφημα" r:id="rId13" imgW="8782231" imgH="4533900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4691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14692" name="Picture 4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693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694" name="Picture 6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695" name="Picture 7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696" name="Picture 8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697" name="Picture 9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4698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14699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Χρονική Εξέλιξη Δεδομένων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114700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14701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14702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76704061-4FB6-46D3-A03B-BF3583B2962B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5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14703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14704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14705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14706" name="Picture 18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114710" name="Object 22"/>
          <p:cNvGraphicFramePr>
            <a:graphicFrameLocks noGrp="1" noChangeAspect="1"/>
          </p:cNvGraphicFramePr>
          <p:nvPr>
            <p:ph/>
          </p:nvPr>
        </p:nvGraphicFramePr>
        <p:xfrm>
          <a:off x="468313" y="1196975"/>
          <a:ext cx="4248150" cy="2595563"/>
        </p:xfrm>
        <a:graphic>
          <a:graphicData uri="http://schemas.openxmlformats.org/presentationml/2006/ole">
            <p:oleObj spid="_x0000_s114710" name="Γράφημα" r:id="rId13" imgW="8572500" imgH="5238931" progId="Excel.Chart.8">
              <p:embed/>
            </p:oleObj>
          </a:graphicData>
        </a:graphic>
      </p:graphicFrame>
      <p:sp>
        <p:nvSpPr>
          <p:cNvPr id="114713" name="Rectangle 25"/>
          <p:cNvSpPr>
            <a:spLocks noChangeArrowheads="1"/>
          </p:cNvSpPr>
          <p:nvPr/>
        </p:nvSpPr>
        <p:spPr bwMode="auto">
          <a:xfrm>
            <a:off x="0" y="8429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l-GR"/>
          </a:p>
        </p:txBody>
      </p:sp>
      <p:graphicFrame>
        <p:nvGraphicFramePr>
          <p:cNvPr id="114712" name="Object 24"/>
          <p:cNvGraphicFramePr>
            <a:graphicFrameLocks noChangeAspect="1"/>
          </p:cNvGraphicFramePr>
          <p:nvPr/>
        </p:nvGraphicFramePr>
        <p:xfrm>
          <a:off x="4787900" y="3716338"/>
          <a:ext cx="4356100" cy="2632075"/>
        </p:xfrm>
        <a:graphic>
          <a:graphicData uri="http://schemas.openxmlformats.org/presentationml/2006/ole">
            <p:oleObj spid="_x0000_s114712" name="Γράφημα" r:id="rId14" imgW="8572500" imgH="5172166" progId="Excel.Chart.8">
              <p:embed/>
            </p:oleObj>
          </a:graphicData>
        </a:graphic>
      </p:graphicFrame>
      <p:sp>
        <p:nvSpPr>
          <p:cNvPr id="114714" name="Text Box 26"/>
          <p:cNvSpPr txBox="1">
            <a:spLocks noChangeArrowheads="1"/>
          </p:cNvSpPr>
          <p:nvPr/>
        </p:nvSpPr>
        <p:spPr bwMode="auto">
          <a:xfrm>
            <a:off x="5148263" y="1196975"/>
            <a:ext cx="3527425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«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spot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» : μέση τιμή ναύλου κάθε μήνα</a:t>
            </a:r>
          </a:p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«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plus0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» : μέση τιμή καθημερινών εκτιμήσεων για το μέσο όρο του τρέχοντος μήνα</a:t>
            </a:r>
          </a:p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«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plus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1» : η τιμή που διαπραγματεύονται τα παράγωγα για τον επόμενο μήνα από αυτόν κατά τον οποίο εκδίδονται και «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plus2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» κατά αντιστοιχία για το μεθεπόμενο</a:t>
            </a:r>
          </a:p>
        </p:txBody>
      </p:sp>
      <p:sp>
        <p:nvSpPr>
          <p:cNvPr id="114715" name="Text Box 27"/>
          <p:cNvSpPr txBox="1">
            <a:spLocks noChangeArrowheads="1"/>
          </p:cNvSpPr>
          <p:nvPr/>
        </p:nvSpPr>
        <p:spPr bwMode="auto">
          <a:xfrm>
            <a:off x="684213" y="4437063"/>
            <a:ext cx="3959225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Οι εκτιμήσεις των παραγώγων επηρεάζονται από την κίνηση του 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spot</a:t>
            </a:r>
          </a:p>
          <a:p>
            <a:pPr>
              <a:spcBef>
                <a:spcPct val="50000"/>
              </a:spcBef>
            </a:pPr>
            <a:endParaRPr lang="el-GR" sz="1600">
              <a:solidFill>
                <a:srgbClr val="FFFF99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5715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15716" name="Picture 4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717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718" name="Picture 6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719" name="Picture 7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720" name="Picture 8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721" name="Picture 9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5722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15723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Διαγράμματα Μετατοπισμένων Δεδομένων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115724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15725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15726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3B83C431-C281-4972-B06F-9F5B4004F914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6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15727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15728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15729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15730" name="Picture 18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115731" name="Object 19"/>
          <p:cNvGraphicFramePr>
            <a:graphicFrameLocks noChangeAspect="1"/>
          </p:cNvGraphicFramePr>
          <p:nvPr/>
        </p:nvGraphicFramePr>
        <p:xfrm>
          <a:off x="539750" y="1341438"/>
          <a:ext cx="8426450" cy="4413250"/>
        </p:xfrm>
        <a:graphic>
          <a:graphicData uri="http://schemas.openxmlformats.org/presentationml/2006/ole">
            <p:oleObj spid="_x0000_s115731" name="Γράφημα" r:id="rId13" imgW="9220200" imgH="4829266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6739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16740" name="Picture 4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741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742" name="Picture 6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743" name="Picture 7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744" name="Picture 8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745" name="Picture 9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6746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16747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Διαγράμματα Μετατοπισμένων Δεδομένων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116748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16749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16750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7AE85A04-12B3-46E6-8EBB-3CD2C57CC07D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7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16751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16752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16753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16754" name="Picture 18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116756" name="Rectangle 20"/>
          <p:cNvSpPr>
            <a:spLocks noChangeArrowheads="1"/>
          </p:cNvSpPr>
          <p:nvPr/>
        </p:nvSpPr>
        <p:spPr bwMode="auto">
          <a:xfrm>
            <a:off x="0" y="957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l-GR"/>
          </a:p>
        </p:txBody>
      </p:sp>
      <p:graphicFrame>
        <p:nvGraphicFramePr>
          <p:cNvPr id="116755" name="Object 19"/>
          <p:cNvGraphicFramePr>
            <a:graphicFrameLocks noChangeAspect="1"/>
          </p:cNvGraphicFramePr>
          <p:nvPr/>
        </p:nvGraphicFramePr>
        <p:xfrm>
          <a:off x="539750" y="1341438"/>
          <a:ext cx="4319588" cy="2571750"/>
        </p:xfrm>
        <a:graphic>
          <a:graphicData uri="http://schemas.openxmlformats.org/presentationml/2006/ole">
            <p:oleObj spid="_x0000_s116755" name="Γράφημα" r:id="rId13" imgW="8305800" imgH="4943566" progId="Excel.Chart.8">
              <p:embed/>
            </p:oleObj>
          </a:graphicData>
        </a:graphic>
      </p:graphicFrame>
      <p:sp>
        <p:nvSpPr>
          <p:cNvPr id="116758" name="Rectangle 22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l-GR"/>
          </a:p>
        </p:txBody>
      </p:sp>
      <p:graphicFrame>
        <p:nvGraphicFramePr>
          <p:cNvPr id="116757" name="Object 21"/>
          <p:cNvGraphicFramePr>
            <a:graphicFrameLocks noChangeAspect="1"/>
          </p:cNvGraphicFramePr>
          <p:nvPr/>
        </p:nvGraphicFramePr>
        <p:xfrm>
          <a:off x="4787900" y="3789363"/>
          <a:ext cx="4356100" cy="2616200"/>
        </p:xfrm>
        <a:graphic>
          <a:graphicData uri="http://schemas.openxmlformats.org/presentationml/2006/ole">
            <p:oleObj spid="_x0000_s116757" name="Γράφημα" r:id="rId14" imgW="8572500" imgH="5143500" progId="Excel.Chart.8">
              <p:embed/>
            </p:oleObj>
          </a:graphicData>
        </a:graphic>
      </p:graphicFrame>
      <p:sp>
        <p:nvSpPr>
          <p:cNvPr id="116759" name="Text Box 23"/>
          <p:cNvSpPr txBox="1">
            <a:spLocks noChangeArrowheads="1"/>
          </p:cNvSpPr>
          <p:nvPr/>
        </p:nvSpPr>
        <p:spPr bwMode="auto">
          <a:xfrm>
            <a:off x="5076825" y="1412875"/>
            <a:ext cx="3455988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πραγματική τιμή αγοράς</a:t>
            </a:r>
          </a:p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 &amp;</a:t>
            </a:r>
          </a:p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η τιμή που διαπραγματεύονται τα παράγωγα πριν από ένα κ δύο μήνες να αναφέρονται στον ίδιο μήνα </a:t>
            </a:r>
          </a:p>
        </p:txBody>
      </p:sp>
      <p:sp>
        <p:nvSpPr>
          <p:cNvPr id="116760" name="Line 24"/>
          <p:cNvSpPr>
            <a:spLocks noChangeShapeType="1"/>
          </p:cNvSpPr>
          <p:nvPr/>
        </p:nvSpPr>
        <p:spPr bwMode="auto">
          <a:xfrm>
            <a:off x="6804025" y="2924175"/>
            <a:ext cx="0" cy="28892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116761" name="Text Box 25"/>
          <p:cNvSpPr txBox="1">
            <a:spLocks noChangeArrowheads="1"/>
          </p:cNvSpPr>
          <p:nvPr/>
        </p:nvSpPr>
        <p:spPr bwMode="auto">
          <a:xfrm>
            <a:off x="5003800" y="3284538"/>
            <a:ext cx="3924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Μετατοπίζουμε χρονικά τα δεδομένα μας</a:t>
            </a:r>
          </a:p>
        </p:txBody>
      </p:sp>
      <p:sp>
        <p:nvSpPr>
          <p:cNvPr id="116762" name="Text Box 26"/>
          <p:cNvSpPr txBox="1">
            <a:spLocks noChangeArrowheads="1"/>
          </p:cNvSpPr>
          <p:nvPr/>
        </p:nvSpPr>
        <p:spPr bwMode="auto">
          <a:xfrm>
            <a:off x="1619250" y="4437063"/>
            <a:ext cx="26638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μεγάλη απόκλιση</a:t>
            </a:r>
          </a:p>
        </p:txBody>
      </p:sp>
      <p:sp>
        <p:nvSpPr>
          <p:cNvPr id="116763" name="Text Box 27"/>
          <p:cNvSpPr txBox="1">
            <a:spLocks noChangeArrowheads="1"/>
          </p:cNvSpPr>
          <p:nvPr/>
        </p:nvSpPr>
        <p:spPr bwMode="auto">
          <a:xfrm>
            <a:off x="900113" y="5084763"/>
            <a:ext cx="3527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Εξαίρεση : </a:t>
            </a:r>
            <a:r>
              <a:rPr lang="en-US" sz="1600">
                <a:solidFill>
                  <a:srgbClr val="FFFF99"/>
                </a:solidFill>
                <a:latin typeface="Arial" charset="0"/>
              </a:rPr>
              <a:t>PM4TC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 (διαρκής άνοδος)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7763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17764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765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766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767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768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769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7770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17771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n-US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Naïve </a:t>
            </a:r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Μοντέλο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17772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17773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17774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A9CCE27E-2FC0-4527-8A9D-B4178E2C3854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8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17775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17776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17777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17778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118306" name="Rectangle 546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539750" y="2565400"/>
            <a:ext cx="4038600" cy="23764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για την καλύτερη αξιολόγηση των παραγώγων ως μοντέλα πρόβλεψης</a:t>
            </a:r>
          </a:p>
          <a:p>
            <a:pPr>
              <a:lnSpc>
                <a:spcPct val="90000"/>
              </a:lnSpc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βασισμένο στην απλή υπόθεση: η ναυλαγορά τον επόμενο (ή μεθεπόμενο) μήνα θα παρουσιάσει τις ίδιες τιμές με τον τωρινό</a:t>
            </a:r>
          </a:p>
        </p:txBody>
      </p:sp>
      <p:pic>
        <p:nvPicPr>
          <p:cNvPr id="132146" name="Picture 107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14888" y="2205038"/>
            <a:ext cx="4329112" cy="3479800"/>
          </a:xfrm>
          <a:prstGeom prst="rect">
            <a:avLst/>
          </a:prstGeom>
          <a:noFill/>
        </p:spPr>
      </p:pic>
      <p:sp>
        <p:nvSpPr>
          <p:cNvPr id="132147" name="Text Box 1075"/>
          <p:cNvSpPr txBox="1">
            <a:spLocks noChangeArrowheads="1"/>
          </p:cNvSpPr>
          <p:nvPr/>
        </p:nvSpPr>
        <p:spPr bwMode="auto">
          <a:xfrm>
            <a:off x="4859338" y="1700213"/>
            <a:ext cx="39243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>
                <a:solidFill>
                  <a:srgbClr val="FFFF99"/>
                </a:solidFill>
                <a:latin typeface="Arial" charset="0"/>
              </a:rPr>
              <a:t>TD</a:t>
            </a:r>
            <a:r>
              <a:rPr lang="el-GR" sz="1400">
                <a:solidFill>
                  <a:srgbClr val="FFFF99"/>
                </a:solidFill>
                <a:latin typeface="Arial" charset="0"/>
              </a:rPr>
              <a:t>3 παράγωγα και </a:t>
            </a:r>
            <a:r>
              <a:rPr lang="en-US" sz="1400">
                <a:solidFill>
                  <a:srgbClr val="FFFF99"/>
                </a:solidFill>
                <a:latin typeface="Arial" charset="0"/>
              </a:rPr>
              <a:t>na</a:t>
            </a:r>
            <a:r>
              <a:rPr lang="el-GR" sz="1400">
                <a:solidFill>
                  <a:srgbClr val="FFFF99"/>
                </a:solidFill>
                <a:latin typeface="Arial" charset="0"/>
              </a:rPr>
              <a:t>ï</a:t>
            </a:r>
            <a:r>
              <a:rPr lang="en-US" sz="1400">
                <a:solidFill>
                  <a:srgbClr val="FFFF99"/>
                </a:solidFill>
                <a:latin typeface="Arial" charset="0"/>
              </a:rPr>
              <a:t>ve </a:t>
            </a:r>
            <a:r>
              <a:rPr lang="el-GR" sz="1400">
                <a:solidFill>
                  <a:srgbClr val="FFFF99"/>
                </a:solidFill>
                <a:latin typeface="Arial" charset="0"/>
              </a:rPr>
              <a:t>μοντέλο για πρόβλεψη ενός μήνα μετά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8787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18788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789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790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791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792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793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8794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18795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Υπολογισμός</a:t>
            </a:r>
          </a:p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Μέσου Τετραγωνικού Σφάλματος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118796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18797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18798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B25F1625-623F-4C95-A804-D328A693F7C6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9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18799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18800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18801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18802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118803" name="Picture 1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258888" y="3213100"/>
            <a:ext cx="7200900" cy="1223963"/>
          </a:xfrm>
          <a:prstGeom prst="rect">
            <a:avLst/>
          </a:prstGeom>
          <a:noFill/>
        </p:spPr>
      </p:pic>
      <p:sp>
        <p:nvSpPr>
          <p:cNvPr id="118804" name="Text Box 20"/>
          <p:cNvSpPr txBox="1">
            <a:spLocks noChangeArrowheads="1"/>
          </p:cNvSpPr>
          <p:nvPr/>
        </p:nvSpPr>
        <p:spPr bwMode="auto">
          <a:xfrm>
            <a:off x="900113" y="1484313"/>
            <a:ext cx="64087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Για να αξιολογήσουμε την ακρίβεια &amp; το σφάλμα</a:t>
            </a:r>
          </a:p>
        </p:txBody>
      </p:sp>
      <p:sp>
        <p:nvSpPr>
          <p:cNvPr id="118805" name="Text Box 21"/>
          <p:cNvSpPr txBox="1">
            <a:spLocks noChangeArrowheads="1"/>
          </p:cNvSpPr>
          <p:nvPr/>
        </p:nvSpPr>
        <p:spPr bwMode="auto">
          <a:xfrm>
            <a:off x="900113" y="1916113"/>
            <a:ext cx="669766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Μέσος όρος του τετραγώνου της απόκλισης της προσδοκώμενης τιμής που εκτιμούσαν τα παράγωγα ότι θα έχει ο ναύλος και στην τιμή που πραγματικά είχε</a:t>
            </a:r>
          </a:p>
        </p:txBody>
      </p:sp>
      <p:sp>
        <p:nvSpPr>
          <p:cNvPr id="118806" name="Text Box 22"/>
          <p:cNvSpPr txBox="1">
            <a:spLocks noChangeArrowheads="1"/>
          </p:cNvSpPr>
          <p:nvPr/>
        </p:nvSpPr>
        <p:spPr bwMode="auto">
          <a:xfrm>
            <a:off x="1979613" y="4724400"/>
            <a:ext cx="561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Το </a:t>
            </a:r>
            <a:r>
              <a:rPr lang="en-US" sz="1800">
                <a:solidFill>
                  <a:srgbClr val="FFFF99"/>
                </a:solidFill>
                <a:latin typeface="Arial" charset="0"/>
              </a:rPr>
              <a:t>naïve </a:t>
            </a:r>
            <a:r>
              <a:rPr lang="el-GR" sz="1800">
                <a:solidFill>
                  <a:srgbClr val="FFFF99"/>
                </a:solidFill>
                <a:latin typeface="Arial" charset="0"/>
              </a:rPr>
              <a:t>μοντέλο εμφανίζει μικρότερο σφάλμα από τα παράγωγα σε όλες τις περιπτώσεις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804" grpId="0"/>
      <p:bldP spid="118805" grpId="0"/>
      <p:bldP spid="1188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9811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19812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813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814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815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816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817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9818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19819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Ποιοτική Ανάλυση</a:t>
            </a:r>
          </a:p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Εκτίμησης Τάσης της Αγοράς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119820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19821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19822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712A0353-2D2F-4AB4-8FC8-804BA780985D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10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19823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19824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19825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19826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119827" name="Picture 1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35150" y="3860800"/>
            <a:ext cx="5935663" cy="2105025"/>
          </a:xfrm>
          <a:prstGeom prst="rect">
            <a:avLst/>
          </a:prstGeom>
          <a:noFill/>
        </p:spPr>
      </p:pic>
      <p:sp>
        <p:nvSpPr>
          <p:cNvPr id="119828" name="Text Box 20"/>
          <p:cNvSpPr txBox="1">
            <a:spLocks noChangeArrowheads="1"/>
          </p:cNvSpPr>
          <p:nvPr/>
        </p:nvSpPr>
        <p:spPr bwMode="auto">
          <a:xfrm>
            <a:off x="1476375" y="1341438"/>
            <a:ext cx="65516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αν επιτυγχάνουν να εκτιμήσουν σωστά εάν η αγορά θα παρουσιάσει άνοδο ή πτώση</a:t>
            </a:r>
          </a:p>
        </p:txBody>
      </p:sp>
      <p:sp>
        <p:nvSpPr>
          <p:cNvPr id="119829" name="Text Box 21"/>
          <p:cNvSpPr txBox="1">
            <a:spLocks noChangeArrowheads="1"/>
          </p:cNvSpPr>
          <p:nvPr/>
        </p:nvSpPr>
        <p:spPr bwMode="auto">
          <a:xfrm>
            <a:off x="1908175" y="2636838"/>
            <a:ext cx="6119813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Συνολικό ποσοστό επιτυχίας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Ποσοστό επιτυχίας σε ανόδους και πτώσεις ξεχωριστά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28" grpId="0"/>
      <p:bldP spid="1198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0835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20836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837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838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839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840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841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0842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20843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Ποσοστά Επιτυχίας</a:t>
            </a:r>
          </a:p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Εκτίμησης Τάσης Αγοράς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120844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20845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20846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90F2FB5A-8348-406E-AD5D-DCC0FCD41028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11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20847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20848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20849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20850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120851" name="Picture 1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6013" y="1412875"/>
            <a:ext cx="7416800" cy="3878263"/>
          </a:xfrm>
          <a:prstGeom prst="rect">
            <a:avLst/>
          </a:prstGeom>
          <a:noFill/>
        </p:spPr>
      </p:pic>
      <p:sp>
        <p:nvSpPr>
          <p:cNvPr id="120852" name="Text Box 20"/>
          <p:cNvSpPr txBox="1">
            <a:spLocks noChangeArrowheads="1"/>
          </p:cNvSpPr>
          <p:nvPr/>
        </p:nvSpPr>
        <p:spPr bwMode="auto">
          <a:xfrm>
            <a:off x="1908175" y="5516563"/>
            <a:ext cx="64817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Χαμηλά ποσοστά επιτυχίας – εξαίρεση </a:t>
            </a:r>
            <a:r>
              <a:rPr lang="en-US" sz="1800">
                <a:solidFill>
                  <a:srgbClr val="FFFF99"/>
                </a:solidFill>
                <a:latin typeface="Arial" charset="0"/>
              </a:rPr>
              <a:t>PM4TC (naïve)</a:t>
            </a:r>
            <a:endParaRPr lang="el-GR" sz="1800">
              <a:solidFill>
                <a:srgbClr val="FFFF99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1859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21860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1861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1862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1863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1864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1865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1866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21867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Υπολογισμός Συσχέτισης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121868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21869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21870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DEB33E17-BCBF-4C5D-AA24-14A63741A552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12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21871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21872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21873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21874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121875" name="Picture 19" descr="FWTOGRAFIA SSPS 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19250" y="1484313"/>
            <a:ext cx="295275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76" name="Picture 20" descr="FWTOGRAFIA SSPS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8625" y="2708275"/>
            <a:ext cx="2881313" cy="262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77" name="Picture 2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92275" y="4581525"/>
            <a:ext cx="3384550" cy="1476375"/>
          </a:xfrm>
          <a:prstGeom prst="rect">
            <a:avLst/>
          </a:prstGeom>
          <a:noFill/>
        </p:spPr>
      </p:pic>
      <p:sp>
        <p:nvSpPr>
          <p:cNvPr id="121878" name="Text Box 22"/>
          <p:cNvSpPr txBox="1">
            <a:spLocks noChangeArrowheads="1"/>
          </p:cNvSpPr>
          <p:nvPr/>
        </p:nvSpPr>
        <p:spPr bwMode="auto">
          <a:xfrm>
            <a:off x="5003800" y="141287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Συσχέτιση </a:t>
            </a:r>
          </a:p>
        </p:txBody>
      </p:sp>
      <p:sp>
        <p:nvSpPr>
          <p:cNvPr id="121879" name="Text Box 23"/>
          <p:cNvSpPr txBox="1">
            <a:spLocks noChangeArrowheads="1"/>
          </p:cNvSpPr>
          <p:nvPr/>
        </p:nvSpPr>
        <p:spPr bwMode="auto">
          <a:xfrm>
            <a:off x="5003800" y="20605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Στατιστικό Πρόγραμμα </a:t>
            </a:r>
            <a:r>
              <a:rPr lang="en-US" sz="1800">
                <a:solidFill>
                  <a:srgbClr val="FFFF99"/>
                </a:solidFill>
                <a:latin typeface="Arial" charset="0"/>
              </a:rPr>
              <a:t>SSPS</a:t>
            </a:r>
            <a:endParaRPr lang="el-GR" sz="1800">
              <a:solidFill>
                <a:srgbClr val="FFFF99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2883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22884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885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886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887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888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889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2890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22891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Αποτελέσματα Συσχέτισης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22892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22893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22894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2083A926-449D-434C-BC02-6C6895FCCB7B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13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22895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22896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22897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22898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122900" name="Picture 2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55875" y="1484313"/>
            <a:ext cx="4962525" cy="3267075"/>
          </a:xfrm>
          <a:prstGeom prst="rect">
            <a:avLst/>
          </a:prstGeom>
          <a:noFill/>
        </p:spPr>
      </p:pic>
      <p:sp>
        <p:nvSpPr>
          <p:cNvPr id="122901" name="Text Box 21"/>
          <p:cNvSpPr txBox="1">
            <a:spLocks noChangeArrowheads="1"/>
          </p:cNvSpPr>
          <p:nvPr/>
        </p:nvSpPr>
        <p:spPr bwMode="auto">
          <a:xfrm>
            <a:off x="2051050" y="5013325"/>
            <a:ext cx="65516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rgbClr val="FFFF99"/>
                </a:solidFill>
                <a:latin typeface="Arial" charset="0"/>
              </a:rPr>
              <a:t>Naïve </a:t>
            </a:r>
            <a:r>
              <a:rPr lang="el-GR" sz="1800">
                <a:solidFill>
                  <a:srgbClr val="FFFF99"/>
                </a:solidFill>
                <a:latin typeface="Arial" charset="0"/>
              </a:rPr>
              <a:t>μοντέλο: καλύτερη συσχέτιση από τα παράγωγα (εξαίρεση </a:t>
            </a:r>
            <a:r>
              <a:rPr lang="en-US" sz="1800">
                <a:solidFill>
                  <a:srgbClr val="FFFF99"/>
                </a:solidFill>
                <a:latin typeface="Arial" charset="0"/>
              </a:rPr>
              <a:t>PM4TC)</a:t>
            </a:r>
            <a:endParaRPr lang="el-GR" sz="1800">
              <a:solidFill>
                <a:srgbClr val="FFFF99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3907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23908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909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910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911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912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913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3914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23915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Μερική Συσχέτιση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23916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23917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23918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F2732A64-EBA5-43DD-8568-0743B8EF8121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14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23919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23920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23921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23922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123923" name="Picture 1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71775" y="2565400"/>
            <a:ext cx="4176713" cy="2324100"/>
          </a:xfrm>
          <a:prstGeom prst="rect">
            <a:avLst/>
          </a:prstGeom>
          <a:noFill/>
        </p:spPr>
      </p:pic>
      <p:sp>
        <p:nvSpPr>
          <p:cNvPr id="123924" name="Text Box 20"/>
          <p:cNvSpPr txBox="1">
            <a:spLocks noChangeArrowheads="1"/>
          </p:cNvSpPr>
          <p:nvPr/>
        </p:nvSpPr>
        <p:spPr bwMode="auto">
          <a:xfrm>
            <a:off x="1763713" y="1557338"/>
            <a:ext cx="64801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H 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όποια συσχέτιση που εμφανίζει το παράγωγο με τη μελλοντική τιμή της αγοράς είναι άμεση ή μεταφέρεται διαμέσου της τρέχουσας κατάστασης της ναυλαγοράς</a:t>
            </a:r>
          </a:p>
        </p:txBody>
      </p:sp>
      <p:sp>
        <p:nvSpPr>
          <p:cNvPr id="123925" name="Text Box 21"/>
          <p:cNvSpPr txBox="1">
            <a:spLocks noChangeArrowheads="1"/>
          </p:cNvSpPr>
          <p:nvPr/>
        </p:nvSpPr>
        <p:spPr bwMode="auto">
          <a:xfrm>
            <a:off x="2268538" y="5084763"/>
            <a:ext cx="56880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Η συσχέτιση των δύο μεταβλητών οφείλεται στην αμοιβαία συσχέτιση τους από την τρέχουσα κατάσταση της ναυλαγοράς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4931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24932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933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934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935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936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937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4938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24939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 sz="2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Γενικά Συμπεράσματα</a:t>
            </a:r>
            <a:endParaRPr lang="en-GB" sz="2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24940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24941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24942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Περιοχή Θαλασσιών Μεταφορών, Σχολή Ναυπηγών Μηχανολόγων Μηχανικών ΕΜΠ          07 Νοεμβρίου 2007          </a:t>
              </a:r>
              <a:fld id="{7129AA50-DC89-435C-9096-1680D2BBC847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15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24943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24944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24945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24946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124947" name="Text Box 19"/>
          <p:cNvSpPr txBox="1">
            <a:spLocks noChangeArrowheads="1"/>
          </p:cNvSpPr>
          <p:nvPr/>
        </p:nvSpPr>
        <p:spPr bwMode="auto">
          <a:xfrm>
            <a:off x="1042988" y="1125538"/>
            <a:ext cx="41036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</a:rPr>
              <a:t>Ανακεφαλαιώνοντας…</a:t>
            </a:r>
          </a:p>
        </p:txBody>
      </p:sp>
      <p:sp>
        <p:nvSpPr>
          <p:cNvPr id="124948" name="Text Box 20"/>
          <p:cNvSpPr txBox="1">
            <a:spLocks noChangeArrowheads="1"/>
          </p:cNvSpPr>
          <p:nvPr/>
        </p:nvSpPr>
        <p:spPr bwMode="auto">
          <a:xfrm>
            <a:off x="827088" y="1412875"/>
            <a:ext cx="81010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Στόχος: εάν από τις τιμές των παραγώγων μπορούν να εξαχθούν συμπεράσματα για τις μελλοντικές τιμές της ναυλαγοράς</a:t>
            </a:r>
          </a:p>
        </p:txBody>
      </p:sp>
      <p:sp>
        <p:nvSpPr>
          <p:cNvPr id="124949" name="Text Box 21"/>
          <p:cNvSpPr txBox="1">
            <a:spLocks noChangeArrowheads="1"/>
          </p:cNvSpPr>
          <p:nvPr/>
        </p:nvSpPr>
        <p:spPr bwMode="auto">
          <a:xfrm>
            <a:off x="827088" y="2060575"/>
            <a:ext cx="21605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Από τα διαγράμματα: </a:t>
            </a:r>
          </a:p>
        </p:txBody>
      </p:sp>
      <p:sp>
        <p:nvSpPr>
          <p:cNvPr id="124950" name="Text Box 22"/>
          <p:cNvSpPr txBox="1">
            <a:spLocks noChangeArrowheads="1"/>
          </p:cNvSpPr>
          <p:nvPr/>
        </p:nvSpPr>
        <p:spPr bwMode="auto">
          <a:xfrm>
            <a:off x="3132138" y="2060575"/>
            <a:ext cx="540067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Τα παράγωγα ακολουθούν την κίνηση της αγοράς &amp; επηρεάζονται από τις ανόδους κ τις πτώσεις της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Όταν παράγωγο κ ναύλος αναφέρονται στον ίδιο μήνα: απόκλιση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rgbClr val="FFFF99"/>
                </a:solidFill>
                <a:latin typeface="Arial" charset="0"/>
              </a:rPr>
              <a:t>PM4TC:</a:t>
            </a:r>
            <a:r>
              <a:rPr lang="el-GR" sz="1600">
                <a:solidFill>
                  <a:srgbClr val="FFFF99"/>
                </a:solidFill>
                <a:latin typeface="Arial" charset="0"/>
              </a:rPr>
              <a:t> συνεχής άνοδος</a:t>
            </a:r>
          </a:p>
        </p:txBody>
      </p:sp>
      <p:sp>
        <p:nvSpPr>
          <p:cNvPr id="124951" name="Text Box 23"/>
          <p:cNvSpPr txBox="1">
            <a:spLocks noChangeArrowheads="1"/>
          </p:cNvSpPr>
          <p:nvPr/>
        </p:nvSpPr>
        <p:spPr bwMode="auto">
          <a:xfrm>
            <a:off x="928662" y="3571876"/>
            <a:ext cx="2520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solidFill>
                  <a:srgbClr val="FFFF99"/>
                </a:solidFill>
                <a:latin typeface="Arial" charset="0"/>
              </a:rPr>
              <a:t>MSE:</a:t>
            </a:r>
            <a:endParaRPr lang="el-GR" sz="1600" dirty="0">
              <a:solidFill>
                <a:srgbClr val="FFFF99"/>
              </a:solidFill>
              <a:latin typeface="Arial" charset="0"/>
            </a:endParaRPr>
          </a:p>
        </p:txBody>
      </p:sp>
      <p:sp>
        <p:nvSpPr>
          <p:cNvPr id="124952" name="Text Box 24"/>
          <p:cNvSpPr txBox="1">
            <a:spLocks noChangeArrowheads="1"/>
          </p:cNvSpPr>
          <p:nvPr/>
        </p:nvSpPr>
        <p:spPr bwMode="auto">
          <a:xfrm>
            <a:off x="2751138" y="4313238"/>
            <a:ext cx="5133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l-GR"/>
          </a:p>
        </p:txBody>
      </p:sp>
      <p:sp>
        <p:nvSpPr>
          <p:cNvPr id="124953" name="Text Box 25"/>
          <p:cNvSpPr txBox="1">
            <a:spLocks noChangeArrowheads="1"/>
          </p:cNvSpPr>
          <p:nvPr/>
        </p:nvSpPr>
        <p:spPr bwMode="auto">
          <a:xfrm>
            <a:off x="1857356" y="3571876"/>
            <a:ext cx="68754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dirty="0">
                <a:solidFill>
                  <a:srgbClr val="FFFF99"/>
                </a:solidFill>
                <a:latin typeface="Arial" charset="0"/>
              </a:rPr>
              <a:t>Σύγκριση με </a:t>
            </a:r>
            <a:r>
              <a:rPr lang="en-US" sz="1600" dirty="0">
                <a:solidFill>
                  <a:srgbClr val="FFFF99"/>
                </a:solidFill>
                <a:latin typeface="Arial" charset="0"/>
              </a:rPr>
              <a:t>naïve </a:t>
            </a:r>
            <a:r>
              <a:rPr lang="el-GR" sz="1600" dirty="0">
                <a:solidFill>
                  <a:srgbClr val="FFFF99"/>
                </a:solidFill>
                <a:latin typeface="Arial" charset="0"/>
              </a:rPr>
              <a:t>μοντέλο </a:t>
            </a:r>
            <a:r>
              <a:rPr lang="el-GR" sz="1600" dirty="0">
                <a:solidFill>
                  <a:srgbClr val="FFFF99"/>
                </a:solidFill>
                <a:latin typeface="Arial" charset="0"/>
                <a:cs typeface="Times New Roman" pitchFamily="18" charset="0"/>
              </a:rPr>
              <a:t>→ μικρότερο σφάλμα το </a:t>
            </a:r>
            <a:r>
              <a:rPr lang="en-US" sz="1600" dirty="0">
                <a:solidFill>
                  <a:srgbClr val="FFFF99"/>
                </a:solidFill>
                <a:latin typeface="Arial" charset="0"/>
                <a:cs typeface="Times New Roman" pitchFamily="18" charset="0"/>
              </a:rPr>
              <a:t>naïve </a:t>
            </a:r>
            <a:r>
              <a:rPr lang="el-GR" sz="1600" dirty="0">
                <a:solidFill>
                  <a:srgbClr val="FFFF99"/>
                </a:solidFill>
                <a:latin typeface="Arial" charset="0"/>
                <a:cs typeface="Times New Roman" pitchFamily="18" charset="0"/>
              </a:rPr>
              <a:t>από τα παράγωγα</a:t>
            </a:r>
          </a:p>
        </p:txBody>
      </p:sp>
      <p:sp>
        <p:nvSpPr>
          <p:cNvPr id="124954" name="Text Box 26"/>
          <p:cNvSpPr txBox="1">
            <a:spLocks noChangeArrowheads="1"/>
          </p:cNvSpPr>
          <p:nvPr/>
        </p:nvSpPr>
        <p:spPr bwMode="auto">
          <a:xfrm>
            <a:off x="900113" y="4005263"/>
            <a:ext cx="75612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Ποιοτική Ανάλυση εκτίμηση τάσης: ποσοστό επιτυχίας: 30-50% :  χαμηλό</a:t>
            </a:r>
          </a:p>
        </p:txBody>
      </p:sp>
      <p:sp>
        <p:nvSpPr>
          <p:cNvPr id="124955" name="Text Box 27"/>
          <p:cNvSpPr txBox="1">
            <a:spLocks noChangeArrowheads="1"/>
          </p:cNvSpPr>
          <p:nvPr/>
        </p:nvSpPr>
        <p:spPr bwMode="auto">
          <a:xfrm>
            <a:off x="900113" y="4365625"/>
            <a:ext cx="80279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solidFill>
                  <a:srgbClr val="FFFF99"/>
                </a:solidFill>
                <a:latin typeface="Arial" charset="0"/>
              </a:rPr>
              <a:t>Συσχέτιση: χαμηλή</a:t>
            </a:r>
          </a:p>
          <a:p>
            <a:pPr>
              <a:spcBef>
                <a:spcPct val="50000"/>
              </a:spcBef>
            </a:pPr>
            <a:r>
              <a:rPr lang="el-GR" sz="1600" dirty="0">
                <a:solidFill>
                  <a:srgbClr val="FFFF99"/>
                </a:solidFill>
                <a:latin typeface="Arial" charset="0"/>
              </a:rPr>
              <a:t>Μερική συσχέτιση: χαμηλότερη</a:t>
            </a:r>
          </a:p>
          <a:p>
            <a:pPr>
              <a:spcBef>
                <a:spcPct val="50000"/>
              </a:spcBef>
            </a:pPr>
            <a:r>
              <a:rPr lang="el-GR" sz="1600" dirty="0">
                <a:solidFill>
                  <a:srgbClr val="FFFF99"/>
                </a:solidFill>
                <a:latin typeface="Arial" charset="0"/>
                <a:cs typeface="Times New Roman" pitchFamily="18" charset="0"/>
              </a:rPr>
              <a:t>→ η όποια συσχέτιση εμφανίζεται οφείλεται σε αμοιβαία εξάρτηση (των εκτιμήσεων των παραγώγων  &amp;των μελλοντικών τιμών των ναύλων) από τις τρέχουσες τιμές της ναυλαγοράς</a:t>
            </a:r>
          </a:p>
        </p:txBody>
      </p:sp>
      <p:sp>
        <p:nvSpPr>
          <p:cNvPr id="124956" name="Text Box 28"/>
          <p:cNvSpPr txBox="1">
            <a:spLocks noChangeArrowheads="1"/>
          </p:cNvSpPr>
          <p:nvPr/>
        </p:nvSpPr>
        <p:spPr bwMode="auto">
          <a:xfrm>
            <a:off x="539750" y="5805488"/>
            <a:ext cx="8785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latin typeface="Arial" charset="0"/>
                <a:cs typeface="Times New Roman" pitchFamily="18" charset="0"/>
              </a:rPr>
              <a:t>→ Δεν μπορούμε να χρησιμοποιήσουμε με ασφάλεια τα παράγωγα ως μοντέλο πρόβλεψης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47" grpId="0"/>
      <p:bldP spid="124948" grpId="0"/>
      <p:bldP spid="124949" grpId="0"/>
      <p:bldP spid="124951" grpId="0"/>
      <p:bldP spid="124954" grpId="0"/>
      <p:bldP spid="124956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749</Words>
  <Application>Microsoft Office PowerPoint</Application>
  <PresentationFormat>On-screen Show (4:3)</PresentationFormat>
  <Paragraphs>87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Times New Roman</vt:lpstr>
      <vt:lpstr>Arial</vt:lpstr>
      <vt:lpstr>Default Design</vt:lpstr>
      <vt:lpstr>Γράφημα του Microsoft Office Excel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NTUA -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Nikolas Ventikos</dc:creator>
  <cp:lastModifiedBy>dsvlr</cp:lastModifiedBy>
  <cp:revision>45</cp:revision>
  <dcterms:created xsi:type="dcterms:W3CDTF">2003-09-19T15:32:03Z</dcterms:created>
  <dcterms:modified xsi:type="dcterms:W3CDTF">2009-05-21T19:13:21Z</dcterms:modified>
</cp:coreProperties>
</file>