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Default Extension="vml" ContentType="application/vnd.openxmlformats-officedocument.vmlDrawing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>
  <p:sldMasterIdLst>
    <p:sldMasterId id="2147483661" r:id="rId1"/>
    <p:sldMasterId id="2147483803" r:id="rId2"/>
  </p:sldMasterIdLst>
  <p:notesMasterIdLst>
    <p:notesMasterId r:id="rId42"/>
  </p:notesMasterIdLst>
  <p:handoutMasterIdLst>
    <p:handoutMasterId r:id="rId43"/>
  </p:handoutMasterIdLst>
  <p:sldIdLst>
    <p:sldId id="529" r:id="rId3"/>
    <p:sldId id="748" r:id="rId4"/>
    <p:sldId id="749" r:id="rId5"/>
    <p:sldId id="750" r:id="rId6"/>
    <p:sldId id="751" r:id="rId7"/>
    <p:sldId id="752" r:id="rId8"/>
    <p:sldId id="753" r:id="rId9"/>
    <p:sldId id="754" r:id="rId10"/>
    <p:sldId id="755" r:id="rId11"/>
    <p:sldId id="787" r:id="rId12"/>
    <p:sldId id="756" r:id="rId13"/>
    <p:sldId id="757" r:id="rId14"/>
    <p:sldId id="758" r:id="rId15"/>
    <p:sldId id="759" r:id="rId16"/>
    <p:sldId id="760" r:id="rId17"/>
    <p:sldId id="761" r:id="rId18"/>
    <p:sldId id="762" r:id="rId19"/>
    <p:sldId id="788" r:id="rId20"/>
    <p:sldId id="763" r:id="rId21"/>
    <p:sldId id="764" r:id="rId22"/>
    <p:sldId id="765" r:id="rId23"/>
    <p:sldId id="766" r:id="rId24"/>
    <p:sldId id="767" r:id="rId25"/>
    <p:sldId id="768" r:id="rId26"/>
    <p:sldId id="769" r:id="rId27"/>
    <p:sldId id="770" r:id="rId28"/>
    <p:sldId id="771" r:id="rId29"/>
    <p:sldId id="772" r:id="rId30"/>
    <p:sldId id="790" r:id="rId31"/>
    <p:sldId id="773" r:id="rId32"/>
    <p:sldId id="789" r:id="rId33"/>
    <p:sldId id="774" r:id="rId34"/>
    <p:sldId id="775" r:id="rId35"/>
    <p:sldId id="780" r:id="rId36"/>
    <p:sldId id="792" r:id="rId37"/>
    <p:sldId id="782" r:id="rId38"/>
    <p:sldId id="784" r:id="rId39"/>
    <p:sldId id="785" r:id="rId40"/>
    <p:sldId id="786" r:id="rId41"/>
  </p:sldIdLst>
  <p:sldSz cx="9144000" cy="6858000" type="screen4x3"/>
  <p:notesSz cx="6888163" cy="9623425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F6BB00"/>
    <a:srgbClr val="6699FF"/>
    <a:srgbClr val="081276"/>
    <a:srgbClr val="336666"/>
    <a:srgbClr val="FF3300"/>
    <a:srgbClr val="996699"/>
    <a:srgbClr val="99CC99"/>
    <a:srgbClr val="999933"/>
    <a:srgbClr val="777777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42" autoAdjust="0"/>
    <p:restoredTop sz="94631" autoAdjust="0"/>
  </p:normalViewPr>
  <p:slideViewPr>
    <p:cSldViewPr snapToGrid="0">
      <p:cViewPr varScale="1">
        <p:scale>
          <a:sx n="74" d="100"/>
          <a:sy n="74" d="100"/>
        </p:scale>
        <p:origin x="-1050" y="-96"/>
      </p:cViewPr>
      <p:guideLst>
        <p:guide orient="horz" pos="178"/>
        <p:guide pos="673"/>
        <p:guide pos="44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562"/>
    </p:cViewPr>
  </p:sorterViewPr>
  <p:notesViewPr>
    <p:cSldViewPr snapToGrid="0">
      <p:cViewPr varScale="1">
        <p:scale>
          <a:sx n="54" d="100"/>
          <a:sy n="54" d="100"/>
        </p:scale>
        <p:origin x="-1866" y="-72"/>
      </p:cViewPr>
      <p:guideLst>
        <p:guide orient="horz" pos="3031"/>
        <p:guide pos="217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73025"/>
            <a:ext cx="2979738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t" anchorCtr="0" compatLnSpc="1">
            <a:prstTxWarp prst="textNoShape">
              <a:avLst/>
            </a:prstTxWarp>
          </a:bodyPr>
          <a:lstStyle>
            <a:lvl1pPr algn="l" defTabSz="938213">
              <a:defRPr sz="800"/>
            </a:lvl1pPr>
          </a:lstStyle>
          <a:p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9538" y="73025"/>
            <a:ext cx="2981325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t" anchorCtr="0" compatLnSpc="1">
            <a:prstTxWarp prst="textNoShape">
              <a:avLst/>
            </a:prstTxWarp>
          </a:bodyPr>
          <a:lstStyle>
            <a:lvl1pPr algn="r" defTabSz="938213">
              <a:defRPr sz="800"/>
            </a:lvl1pPr>
          </a:lstStyle>
          <a:p>
            <a:endParaRPr lang="en-US"/>
          </a:p>
        </p:txBody>
      </p:sp>
      <p:sp>
        <p:nvSpPr>
          <p:cNvPr id="747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99575"/>
            <a:ext cx="2979738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b" anchorCtr="0" compatLnSpc="1">
            <a:prstTxWarp prst="textNoShape">
              <a:avLst/>
            </a:prstTxWarp>
          </a:bodyPr>
          <a:lstStyle>
            <a:lvl1pPr algn="l" defTabSz="938213">
              <a:defRPr sz="800"/>
            </a:lvl1pPr>
          </a:lstStyle>
          <a:p>
            <a:r>
              <a:rPr lang="en-US"/>
              <a:t>© 2003 FreightMetrics   All rights reserved.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8425" y="9299575"/>
            <a:ext cx="2979738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b" anchorCtr="0" compatLnSpc="1">
            <a:prstTxWarp prst="textNoShape">
              <a:avLst/>
            </a:prstTxWarp>
          </a:bodyPr>
          <a:lstStyle>
            <a:lvl1pPr algn="r" defTabSz="938213">
              <a:defRPr sz="800"/>
            </a:lvl1pPr>
          </a:lstStyle>
          <a:p>
            <a:fld id="{3F487BC6-F496-4C8A-9004-C8A201965C4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9800" y="3749675"/>
            <a:ext cx="5019675" cy="515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7832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73025"/>
            <a:ext cx="2979738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t" anchorCtr="0" compatLnSpc="1">
            <a:prstTxWarp prst="textNoShape">
              <a:avLst/>
            </a:prstTxWarp>
          </a:bodyPr>
          <a:lstStyle>
            <a:lvl1pPr algn="l" defTabSz="938213">
              <a:defRPr sz="800"/>
            </a:lvl1pPr>
          </a:lstStyle>
          <a:p>
            <a:endParaRPr lang="en-US"/>
          </a:p>
        </p:txBody>
      </p:sp>
      <p:sp>
        <p:nvSpPr>
          <p:cNvPr id="77833" name="Rectangle 9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9538" y="73025"/>
            <a:ext cx="2981325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t" anchorCtr="0" compatLnSpc="1">
            <a:prstTxWarp prst="textNoShape">
              <a:avLst/>
            </a:prstTxWarp>
          </a:bodyPr>
          <a:lstStyle>
            <a:lvl1pPr algn="r" defTabSz="938213">
              <a:defRPr sz="800"/>
            </a:lvl1pPr>
          </a:lstStyle>
          <a:p>
            <a:endParaRPr lang="en-US"/>
          </a:p>
        </p:txBody>
      </p:sp>
      <p:sp>
        <p:nvSpPr>
          <p:cNvPr id="77838" name="Rectangle 1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b" anchorCtr="0" compatLnSpc="1">
            <a:prstTxWarp prst="textNoShape">
              <a:avLst/>
            </a:prstTxWarp>
          </a:bodyPr>
          <a:lstStyle>
            <a:lvl1pPr algn="l" defTabSz="938213">
              <a:defRPr sz="800"/>
            </a:lvl1pPr>
          </a:lstStyle>
          <a:p>
            <a:r>
              <a:rPr lang="nl-NL"/>
              <a:t>© 2003 FreightMetrics   All rights reserved.</a:t>
            </a:r>
          </a:p>
        </p:txBody>
      </p:sp>
      <p:sp>
        <p:nvSpPr>
          <p:cNvPr id="77839" name="Rectangle 1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843" tIns="46922" rIns="93843" bIns="46922" numCol="1" anchor="b" anchorCtr="0" compatLnSpc="1">
            <a:prstTxWarp prst="textNoShape">
              <a:avLst/>
            </a:prstTxWarp>
          </a:bodyPr>
          <a:lstStyle>
            <a:lvl1pPr algn="r" defTabSz="938213">
              <a:defRPr sz="800"/>
            </a:lvl1pPr>
          </a:lstStyle>
          <a:p>
            <a:fld id="{DB6B3892-C696-41F2-95A9-B3D2AB0E318C}" type="slidenum">
              <a:rPr lang="nl-NL"/>
              <a:pPr/>
              <a:t>‹#›</a:t>
            </a:fld>
            <a:endParaRPr lang="nl-NL"/>
          </a:p>
        </p:txBody>
      </p:sp>
      <p:sp>
        <p:nvSpPr>
          <p:cNvPr id="77840" name="Rectangle 16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447800" y="600075"/>
            <a:ext cx="4000500" cy="30003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4"/>
          <p:cNvSpPr>
            <a:spLocks noGrp="1" noChangeArrowheads="1"/>
          </p:cNvSpPr>
          <p:nvPr>
            <p:ph type="ftr" sz="quarter" idx="4"/>
          </p:nvPr>
        </p:nvSpPr>
        <p:spPr>
          <a:ln/>
        </p:spPr>
        <p:txBody>
          <a:bodyPr/>
          <a:lstStyle/>
          <a:p>
            <a:r>
              <a:rPr lang="nl-NL"/>
              <a:t>© 2003 FreightMetrics   All rights reserved.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2534C5-966D-40E7-A3A1-55D59FC25B23}" type="slidenum">
              <a:rPr lang="nl-NL"/>
              <a:pPr/>
              <a:t>0</a:t>
            </a:fld>
            <a:endParaRPr lang="nl-NL"/>
          </a:p>
        </p:txBody>
      </p:sp>
      <p:sp>
        <p:nvSpPr>
          <p:cNvPr id="67993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620838" y="673100"/>
            <a:ext cx="3805237" cy="285432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41388" y="3749675"/>
            <a:ext cx="5018087" cy="51562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3851" tIns="46927" rIns="93851" bIns="46927"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1</a:t>
            </a:fld>
            <a:endParaRPr lang="nl-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2</a:t>
            </a:fld>
            <a:endParaRPr lang="nl-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</a:t>
            </a:fld>
            <a:endParaRPr lang="nl-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4</a:t>
            </a:fld>
            <a:endParaRPr lang="nl-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5</a:t>
            </a:fld>
            <a:endParaRPr lang="nl-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6</a:t>
            </a:fld>
            <a:endParaRPr lang="nl-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12</a:t>
            </a:fld>
            <a:endParaRPr lang="nl-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13</a:t>
            </a:fld>
            <a:endParaRPr lang="nl-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14</a:t>
            </a:fld>
            <a:endParaRPr lang="nl-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8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78180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78181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E37E8692-95F3-4961-BB60-F245C86CA079}" type="slidenum">
              <a:rPr lang="nl-NL" sz="800"/>
              <a:pPr algn="r" defTabSz="938213" eaLnBrk="0" hangingPunct="0"/>
              <a:t>16</a:t>
            </a:fld>
            <a:endParaRPr lang="nl-NL" sz="8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81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78180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78181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E37E8692-95F3-4961-BB60-F245C86CA079}" type="slidenum">
              <a:rPr lang="nl-NL" sz="800"/>
              <a:pPr algn="r" defTabSz="938213" eaLnBrk="0" hangingPunct="0"/>
              <a:t>17</a:t>
            </a:fld>
            <a:endParaRPr lang="nl-NL" sz="8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022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80228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80229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A07D0BA4-7E16-43E6-8E61-974356B6A7A6}" type="slidenum">
              <a:rPr lang="nl-NL" sz="800"/>
              <a:pPr algn="r" defTabSz="938213" eaLnBrk="0" hangingPunct="0"/>
              <a:t>18</a:t>
            </a:fld>
            <a:endParaRPr lang="nl-NL" sz="8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227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82276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82277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1843D26B-58D7-47E7-BF0F-F524BECF98A2}" type="slidenum">
              <a:rPr lang="nl-NL" sz="800"/>
              <a:pPr algn="r" defTabSz="938213" eaLnBrk="0" hangingPunct="0"/>
              <a:t>19</a:t>
            </a:fld>
            <a:endParaRPr lang="nl-NL" sz="8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84324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84325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48E00718-A38E-4F07-B6B6-FA2563C25A48}" type="slidenum">
              <a:rPr lang="nl-NL" sz="800"/>
              <a:pPr algn="r" defTabSz="938213" eaLnBrk="0" hangingPunct="0"/>
              <a:t>20</a:t>
            </a:fld>
            <a:endParaRPr lang="nl-NL" sz="8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6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86372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86373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43FDBA9C-FF57-4AA5-A898-CDEA2B9C7D81}" type="slidenum">
              <a:rPr lang="nl-NL" sz="800"/>
              <a:pPr algn="r" defTabSz="938213" eaLnBrk="0" hangingPunct="0"/>
              <a:t>21</a:t>
            </a:fld>
            <a:endParaRPr lang="nl-NL" sz="80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84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88420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88421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9B3E3BC5-B05C-47B3-97F1-372C821E68B2}" type="slidenum">
              <a:rPr lang="nl-NL" sz="800"/>
              <a:pPr algn="r" defTabSz="938213" eaLnBrk="0" hangingPunct="0"/>
              <a:t>22</a:t>
            </a:fld>
            <a:endParaRPr lang="nl-NL" sz="8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04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90468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90469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E03209DA-190B-4507-8203-091EF0C978B1}" type="slidenum">
              <a:rPr lang="nl-NL" sz="800"/>
              <a:pPr algn="r" defTabSz="938213" eaLnBrk="0" hangingPunct="0"/>
              <a:t>23</a:t>
            </a:fld>
            <a:endParaRPr lang="nl-NL" sz="8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0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204804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204805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20968695-3D1C-4518-BD21-D05423DC6B5D}" type="slidenum">
              <a:rPr lang="nl-NL" sz="800"/>
              <a:pPr algn="r" defTabSz="938213" eaLnBrk="0" hangingPunct="0"/>
              <a:t>24</a:t>
            </a:fld>
            <a:endParaRPr lang="nl-NL" sz="8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25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92516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92517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8BBE0C16-B12D-43DF-ADC9-DDE1FEF5132D}" type="slidenum">
              <a:rPr lang="nl-NL" sz="800"/>
              <a:pPr algn="r" defTabSz="938213" eaLnBrk="0" hangingPunct="0"/>
              <a:t>25</a:t>
            </a:fld>
            <a:endParaRPr lang="nl-NL" sz="8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865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98660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98661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0B1AC15A-3242-4595-88B3-2B7ED29A56A2}" type="slidenum">
              <a:rPr lang="nl-NL" sz="800"/>
              <a:pPr algn="r" defTabSz="938213" eaLnBrk="0" hangingPunct="0"/>
              <a:t>26</a:t>
            </a:fld>
            <a:endParaRPr lang="nl-NL" sz="80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94564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94565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2931E13E-633A-4E80-8ECB-319FB0D7E708}" type="slidenum">
              <a:rPr lang="nl-NL" sz="800"/>
              <a:pPr algn="r" defTabSz="938213" eaLnBrk="0" hangingPunct="0"/>
              <a:t>27</a:t>
            </a:fld>
            <a:endParaRPr lang="nl-NL" sz="80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6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194564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194565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2931E13E-633A-4E80-8ECB-319FB0D7E708}" type="slidenum">
              <a:rPr lang="nl-NL" sz="800"/>
              <a:pPr algn="r" defTabSz="938213" eaLnBrk="0" hangingPunct="0"/>
              <a:t>28</a:t>
            </a:fld>
            <a:endParaRPr lang="nl-NL" sz="80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27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202756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202757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D2C70BC4-BC24-4F8E-881B-565E334DD7FC}" type="slidenum">
              <a:rPr lang="nl-NL" sz="800"/>
              <a:pPr algn="r" defTabSz="938213" eaLnBrk="0" hangingPunct="0"/>
              <a:t>29</a:t>
            </a:fld>
            <a:endParaRPr lang="nl-NL" sz="80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27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l-GR" smtClean="0">
              <a:latin typeface="Arial" pitchFamily="34" charset="0"/>
            </a:endParaRPr>
          </a:p>
        </p:txBody>
      </p:sp>
      <p:sp>
        <p:nvSpPr>
          <p:cNvPr id="202756" name="Footer Placeholder 3"/>
          <p:cNvSpPr txBox="1">
            <a:spLocks noGrp="1"/>
          </p:cNvSpPr>
          <p:nvPr/>
        </p:nvSpPr>
        <p:spPr bwMode="auto">
          <a:xfrm>
            <a:off x="0" y="9299575"/>
            <a:ext cx="2984500" cy="23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defTabSz="938213" eaLnBrk="0" hangingPunct="0"/>
            <a:r>
              <a:rPr lang="nl-NL" sz="800"/>
              <a:t>© 2003 FreightMetrics   All rights reserved.</a:t>
            </a:r>
          </a:p>
        </p:txBody>
      </p:sp>
      <p:sp>
        <p:nvSpPr>
          <p:cNvPr id="202757" name="Slide Number Placeholder 4"/>
          <p:cNvSpPr txBox="1">
            <a:spLocks noGrp="1"/>
          </p:cNvSpPr>
          <p:nvPr/>
        </p:nvSpPr>
        <p:spPr bwMode="auto">
          <a:xfrm>
            <a:off x="3903663" y="9299575"/>
            <a:ext cx="2984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843" tIns="46922" rIns="93843" bIns="46922" anchor="b"/>
          <a:lstStyle/>
          <a:p>
            <a:pPr algn="r" defTabSz="938213" eaLnBrk="0" hangingPunct="0"/>
            <a:fld id="{D2C70BC4-BC24-4F8E-881B-565E334DD7FC}" type="slidenum">
              <a:rPr lang="nl-NL" sz="800"/>
              <a:pPr algn="r" defTabSz="938213" eaLnBrk="0" hangingPunct="0"/>
              <a:t>30</a:t>
            </a:fld>
            <a:endParaRPr lang="nl-NL" sz="80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31</a:t>
            </a:fld>
            <a:endParaRPr lang="nl-NL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32</a:t>
            </a:fld>
            <a:endParaRPr lang="nl-NL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33</a:t>
            </a:fld>
            <a:endParaRPr lang="nl-NL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34</a:t>
            </a:fld>
            <a:endParaRPr lang="nl-NL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35</a:t>
            </a:fld>
            <a:endParaRPr lang="nl-NL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36</a:t>
            </a:fld>
            <a:endParaRPr lang="nl-NL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37</a:t>
            </a:fld>
            <a:endParaRPr lang="nl-NL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nl-NL" smtClean="0"/>
              <a:t>© 2003 FreightMetrics   All rights reserved.</a:t>
            </a:r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6B3892-C696-41F2-95A9-B3D2AB0E318C}" type="slidenum">
              <a:rPr lang="nl-NL" smtClean="0"/>
              <a:pPr/>
              <a:t>38</a:t>
            </a:fld>
            <a:endParaRPr lang="nl-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B30F62D-1108-4D84-B691-B50C2D4B06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480308-B22F-4A16-84B4-C7233E6B6F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7752D48-D965-4832-8EC0-089C1F221A4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84E8319-E700-4231-9B3A-C4DF92A306F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E6C5F0B-C271-4E86-88ED-20D3C873958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045780-51EA-450C-AA94-89F84B9E0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2B45F65-E535-4239-8B5E-2EB297C5E05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0ABE96D-D563-4EF5-949D-394ADC7DAA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C9B81F-C347-4BEF-BFDF-29C42F48304A}" type="datetimeFigureOut">
              <a:rPr lang="en-US" smtClean="0"/>
              <a:pPr/>
              <a:t>5/21/2008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AA1196A-733B-4C2B-8A70-7DE0861F1D3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50" y="177800"/>
            <a:ext cx="8458200" cy="9144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61950" y="1647825"/>
            <a:ext cx="4152900" cy="4473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67250" y="1647825"/>
            <a:ext cx="4152900" cy="4473575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>
          <a:xfrm>
            <a:off x="8710613" y="6553200"/>
            <a:ext cx="385762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5EBB683-CF40-48C1-A247-BA0B5D673B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6D6133C-EB23-4075-B124-A6A5E9591F28}" type="datetimeFigureOut">
              <a:rPr lang="el-GR" smtClean="0"/>
              <a:pPr/>
              <a:t>21/5/2008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35106674-A0AA-4C16-8AA9-27BE5DFF54E4}" type="slidenum">
              <a:rPr lang="el-GR" smtClean="0"/>
              <a:pPr/>
              <a:t>‹#›</a:t>
            </a:fld>
            <a:endParaRPr lang="el-GR"/>
          </a:p>
        </p:txBody>
      </p:sp>
      <p:pic>
        <p:nvPicPr>
          <p:cNvPr id="18" name="Picture 33" descr="axno 1"/>
          <p:cNvPicPr>
            <a:picLocks noChangeAspect="1" noChangeArrowheads="1"/>
          </p:cNvPicPr>
          <p:nvPr userDrawn="1"/>
        </p:nvPicPr>
        <p:blipFill>
          <a:blip r:embed="rId14">
            <a:lum bright="6000"/>
          </a:blip>
          <a:srcRect l="1163" r="1134" b="1689"/>
          <a:stretch>
            <a:fillRect/>
          </a:stretch>
        </p:blipFill>
        <p:spPr bwMode="auto">
          <a:xfrm>
            <a:off x="1741488" y="0"/>
            <a:ext cx="5567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3" descr="Promitheus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8316913" y="1588"/>
            <a:ext cx="838200" cy="838200"/>
          </a:xfrm>
          <a:prstGeom prst="rect">
            <a:avLst/>
          </a:prstGeom>
          <a:noFill/>
        </p:spPr>
      </p:pic>
      <p:pic>
        <p:nvPicPr>
          <p:cNvPr id="20" name="Picture 39" descr="logo 106"/>
          <p:cNvPicPr>
            <a:picLocks noChangeAspect="1" noChangeArrowheads="1"/>
          </p:cNvPicPr>
          <p:nvPr userDrawn="1"/>
        </p:nvPicPr>
        <p:blipFill>
          <a:blip r:embed="rId16"/>
          <a:srcRect l="36410" t="4268" r="33757" b="45381"/>
          <a:stretch>
            <a:fillRect/>
          </a:stretch>
        </p:blipFill>
        <p:spPr bwMode="auto">
          <a:xfrm>
            <a:off x="5" y="5772088"/>
            <a:ext cx="986270" cy="110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 Box 42"/>
          <p:cNvSpPr txBox="1">
            <a:spLocks noChangeArrowheads="1"/>
          </p:cNvSpPr>
          <p:nvPr userDrawn="1"/>
        </p:nvSpPr>
        <p:spPr bwMode="auto">
          <a:xfrm>
            <a:off x="605642" y="6581001"/>
            <a:ext cx="853835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9200" rIns="3600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sz="12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Ocean</a:t>
            </a:r>
            <a:r>
              <a:rPr lang="en-US" sz="1200" b="1" dirty="0" err="1" smtClean="0">
                <a:solidFill>
                  <a:srgbClr val="96164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Finance</a:t>
            </a:r>
            <a:r>
              <a:rPr lang="en-US" sz="1200" b="1" dirty="0" smtClean="0">
                <a:solidFill>
                  <a:srgbClr val="96164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</a:t>
            </a:r>
            <a:r>
              <a:rPr lang="en-US" sz="1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Ltd</a:t>
            </a:r>
            <a:r>
              <a:rPr lang="el-GR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</a:t>
            </a:r>
            <a:r>
              <a:rPr lang="en-US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	</a:t>
            </a:r>
            <a:r>
              <a:rPr lang="en-US" sz="1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		</a:t>
            </a:r>
            <a:r>
              <a:rPr lang="el-GR" sz="1200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</a:t>
            </a:r>
            <a:r>
              <a:rPr lang="en-US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May  2008	 </a:t>
            </a:r>
            <a:r>
              <a:rPr lang="en-US" sz="1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		</a:t>
            </a:r>
            <a:r>
              <a:rPr lang="en-US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	</a:t>
            </a:r>
            <a:r>
              <a:rPr lang="en-US" sz="1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	</a:t>
            </a:r>
            <a:fld id="{D69883F1-A509-45E1-B4DC-84B6B2EF2149}" type="slidenum">
              <a:rPr lang="el-GR" sz="1200" b="1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pPr algn="l">
                <a:spcBef>
                  <a:spcPct val="50000"/>
                </a:spcBef>
                <a:defRPr/>
              </a:pPr>
              <a:t>‹#›</a:t>
            </a:fld>
            <a:r>
              <a:rPr lang="en-US" sz="1200" b="1" dirty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 </a:t>
            </a:r>
            <a:endParaRPr lang="en-GB" sz="1200" b="1" dirty="0"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Office_Excel_97-2003_Worksheet1.xls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w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636" name="Rectangle 4"/>
          <p:cNvSpPr>
            <a:spLocks noChangeArrowheads="1"/>
          </p:cNvSpPr>
          <p:nvPr/>
        </p:nvSpPr>
        <p:spPr bwMode="auto">
          <a:xfrm>
            <a:off x="163513" y="1295400"/>
            <a:ext cx="8980487" cy="2200275"/>
          </a:xfrm>
          <a:prstGeom prst="rect">
            <a:avLst/>
          </a:prstGeom>
          <a:solidFill>
            <a:srgbClr val="EAEAEA"/>
          </a:solidFill>
          <a:ln w="127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lIns="0" tIns="0" rIns="0" bIns="36000" anchor="ctr"/>
          <a:lstStyle/>
          <a:p>
            <a:endParaRPr lang="en-GB" sz="1200">
              <a:solidFill>
                <a:schemeClr val="accent1"/>
              </a:solidFill>
            </a:endParaRPr>
          </a:p>
        </p:txBody>
      </p:sp>
      <p:sp>
        <p:nvSpPr>
          <p:cNvPr id="6789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17801" y="1516063"/>
            <a:ext cx="6299200" cy="1681162"/>
          </a:xfrm>
          <a:noFill/>
          <a:ln/>
        </p:spPr>
        <p:txBody>
          <a:bodyPr>
            <a:normAutofit fontScale="90000"/>
          </a:bodyPr>
          <a:lstStyle/>
          <a:p>
            <a:r>
              <a:rPr lang="en-U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/>
            </a:r>
            <a:br>
              <a:rPr lang="en-U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</a:b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Mastering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Shipping Market Uncertainty:</a:t>
            </a:r>
            <a:b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</a:b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Wet &amp; Dry Bulk Indices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Outlook</a:t>
            </a:r>
            <a:r>
              <a:rPr lang="en-US" sz="1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/>
            </a:r>
            <a:br>
              <a:rPr lang="en-US" sz="1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</a:br>
            <a:endParaRPr lang="en-GB" sz="1000" dirty="0"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678938" name="Rectangle 26"/>
          <p:cNvSpPr>
            <a:spLocks noChangeArrowheads="1"/>
          </p:cNvSpPr>
          <p:nvPr/>
        </p:nvSpPr>
        <p:spPr bwMode="auto">
          <a:xfrm>
            <a:off x="6411913" y="450850"/>
            <a:ext cx="15287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36000" anchor="ctr"/>
          <a:lstStyle/>
          <a:p>
            <a:endParaRPr lang="el-GR" sz="2000" b="1">
              <a:solidFill>
                <a:schemeClr val="accent1"/>
              </a:solidFill>
            </a:endParaRPr>
          </a:p>
        </p:txBody>
      </p:sp>
      <p:pic>
        <p:nvPicPr>
          <p:cNvPr id="837651" name="Picture 19" descr="Promitheu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1588"/>
            <a:ext cx="838200" cy="838200"/>
          </a:xfrm>
          <a:prstGeom prst="rect">
            <a:avLst/>
          </a:prstGeom>
          <a:noFill/>
        </p:spPr>
      </p:pic>
      <p:pic>
        <p:nvPicPr>
          <p:cNvPr id="837652" name="Picture 20" descr="front"/>
          <p:cNvPicPr>
            <a:picLocks noChangeAspect="1" noChangeArrowheads="1"/>
          </p:cNvPicPr>
          <p:nvPr/>
        </p:nvPicPr>
        <p:blipFill>
          <a:blip r:embed="rId4"/>
          <a:srcRect t="28880" b="8664"/>
          <a:stretch>
            <a:fillRect/>
          </a:stretch>
        </p:blipFill>
        <p:spPr bwMode="auto">
          <a:xfrm>
            <a:off x="9525" y="1308100"/>
            <a:ext cx="2611438" cy="2197100"/>
          </a:xfrm>
          <a:prstGeom prst="rect">
            <a:avLst/>
          </a:prstGeom>
          <a:noFill/>
        </p:spPr>
      </p:pic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4584700" y="355600"/>
            <a:ext cx="3881438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NATIONAL TECHNICAL UNIVERSITY OF ATHENS</a:t>
            </a:r>
            <a:endParaRPr lang="en-GB" sz="2400" dirty="0">
              <a:effectLst>
                <a:outerShdw blurRad="38100" dist="38100" dir="2700000" algn="tl">
                  <a:srgbClr val="C0C0C0"/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651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372475" cy="38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574675" indent="-388938" algn="l">
              <a:lnSpc>
                <a:spcPct val="20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Introduction</a:t>
            </a:r>
            <a:endParaRPr lang="en-US" sz="1800" b="1" dirty="0">
              <a:latin typeface="Comic Sans MS" pitchFamily="66" charset="0"/>
              <a:cs typeface="Courier New" pitchFamily="49" charset="0"/>
            </a:endParaRPr>
          </a:p>
          <a:p>
            <a:pPr marL="574675" indent="-388938" algn="l">
              <a:lnSpc>
                <a:spcPct val="20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Methodology</a:t>
            </a:r>
          </a:p>
          <a:p>
            <a:pPr marL="574675" indent="-388938" algn="l">
              <a:lnSpc>
                <a:spcPct val="20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  <a:cs typeface="Courier New" pitchFamily="49" charset="0"/>
              </a:rPr>
              <a:t>Data</a:t>
            </a:r>
          </a:p>
          <a:p>
            <a:pPr marL="574675" indent="-388938" algn="l">
              <a:lnSpc>
                <a:spcPct val="20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Performance of Shipping System Forecasting</a:t>
            </a:r>
            <a:endParaRPr lang="en-GB" sz="1800" b="1" dirty="0" smtClean="0">
              <a:latin typeface="Arial Unicode MS" pitchFamily="34" charset="-128"/>
            </a:endParaRPr>
          </a:p>
          <a:p>
            <a:pPr marL="574675" indent="-388938" algn="l">
              <a:lnSpc>
                <a:spcPct val="20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Forecast</a:t>
            </a:r>
          </a:p>
          <a:p>
            <a:pPr marL="574675" indent="-388938" algn="l">
              <a:lnSpc>
                <a:spcPct val="20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Conclusions</a:t>
            </a:r>
            <a:r>
              <a:rPr lang="en-US" sz="1800" b="1" dirty="0" smtClean="0">
                <a:latin typeface="Arial Unicode MS" pitchFamily="34" charset="-128"/>
                <a:cs typeface="Courier New" pitchFamily="49" charset="0"/>
              </a:rPr>
              <a:t> </a:t>
            </a:r>
            <a:endParaRPr lang="en-US" sz="1400" dirty="0" smtClean="0">
              <a:latin typeface="Arial Unicode MS" pitchFamily="34" charset="-128"/>
            </a:endParaRPr>
          </a:p>
        </p:txBody>
      </p:sp>
      <p:sp>
        <p:nvSpPr>
          <p:cNvPr id="795654" name="Rectangle 6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	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Presentation Outline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8707" name="Rectangle 3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</a:t>
            </a:r>
            <a:r>
              <a:rPr lang="en-US" sz="2400" b="1" dirty="0" smtClean="0">
                <a:latin typeface="Arial Unicode MS" pitchFamily="34" charset="-128"/>
              </a:rPr>
              <a:t>Introduction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Problem</a:t>
            </a:r>
            <a:r>
              <a:rPr lang="el-GR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 </a:t>
            </a:r>
            <a:r>
              <a:rPr lang="el-GR" sz="2600" b="1" dirty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– 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Scope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968708" name="Text Box 4"/>
          <p:cNvSpPr txBox="1">
            <a:spLocks noChangeArrowheads="1"/>
          </p:cNvSpPr>
          <p:nvPr/>
        </p:nvSpPr>
        <p:spPr bwMode="auto">
          <a:xfrm>
            <a:off x="296863" y="1657350"/>
            <a:ext cx="8275637" cy="2286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Problem</a:t>
            </a:r>
            <a:endParaRPr lang="el-GR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Shipping Decisions (Tactical, Strategic and Financial) are Taken Under Uncertainty Hence Often are Proved Wrong.</a:t>
            </a:r>
            <a:endParaRPr lang="el-GR" sz="1400" dirty="0">
              <a:latin typeface="Arial Unicode MS" pitchFamily="34" charset="-128"/>
            </a:endParaRPr>
          </a:p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l-GR" sz="1800" b="1" dirty="0" smtClean="0">
                <a:latin typeface="Arial Unicode MS" pitchFamily="34" charset="-128"/>
                <a:cs typeface="Courier New" pitchFamily="49" charset="0"/>
              </a:rPr>
              <a:t> </a:t>
            </a:r>
            <a:r>
              <a:rPr lang="en-US" sz="1800" b="1" dirty="0" smtClean="0">
                <a:latin typeface="Arial Unicode MS" pitchFamily="34" charset="-128"/>
                <a:cs typeface="Courier New" pitchFamily="49" charset="0"/>
              </a:rPr>
              <a:t>Scope</a:t>
            </a:r>
            <a:endParaRPr lang="en-GB" sz="1800" dirty="0">
              <a:latin typeface="Arial Unicode MS" pitchFamily="34" charset="-128"/>
            </a:endParaRPr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Development of an Expert Decision Support System Aiming to Provide High Quality Information, Minimize  Uncertainty and Improve  Financial Performance. </a:t>
            </a:r>
            <a:endParaRPr lang="en-US" sz="1400" dirty="0">
              <a:latin typeface="Arial Unicode MS" pitchFamily="34" charset="-128"/>
            </a:endParaRPr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endParaRPr lang="en-US" sz="1400" dirty="0">
              <a:latin typeface="Arial Unicode MS" pitchFamily="34" charset="-128"/>
              <a:cs typeface="Courier New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02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Research Fundamentals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24003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321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Stochastic Models</a:t>
            </a:r>
            <a:r>
              <a:rPr lang="el-GR" sz="1800" b="1" dirty="0" smtClean="0">
                <a:latin typeface="Arial Unicode MS" pitchFamily="34" charset="-128"/>
              </a:rPr>
              <a:t> </a:t>
            </a:r>
            <a:endParaRPr lang="el-GR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l-GR" sz="1400" dirty="0">
                <a:latin typeface="Arial Unicode MS" pitchFamily="34" charset="-128"/>
              </a:rPr>
              <a:t>GARCH </a:t>
            </a:r>
            <a:r>
              <a:rPr lang="en-US" sz="1400" dirty="0" smtClean="0">
                <a:latin typeface="Arial Unicode MS" pitchFamily="34" charset="-128"/>
              </a:rPr>
              <a:t>Heteroscedasticity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l-GR" sz="1400" dirty="0">
                <a:latin typeface="Arial Unicode MS" pitchFamily="34" charset="-128"/>
              </a:rPr>
              <a:t>(Kavussanos </a:t>
            </a:r>
            <a:r>
              <a:rPr lang="en-US" sz="1400" dirty="0" smtClean="0">
                <a:latin typeface="Arial Unicode MS" pitchFamily="34" charset="-128"/>
              </a:rPr>
              <a:t>et al </a:t>
            </a:r>
            <a:r>
              <a:rPr lang="el-GR" sz="1400" dirty="0" smtClean="0">
                <a:latin typeface="Arial Unicode MS" pitchFamily="34" charset="-128"/>
              </a:rPr>
              <a:t>2002</a:t>
            </a:r>
            <a:r>
              <a:rPr lang="el-GR" sz="1400" dirty="0">
                <a:latin typeface="Arial Unicode MS" pitchFamily="34" charset="-128"/>
              </a:rPr>
              <a:t>, Lyridis </a:t>
            </a:r>
            <a:r>
              <a:rPr lang="en-US" sz="1400" dirty="0" smtClean="0">
                <a:latin typeface="Arial Unicode MS" pitchFamily="34" charset="-128"/>
              </a:rPr>
              <a:t>et al </a:t>
            </a:r>
            <a:r>
              <a:rPr lang="el-GR" sz="1400" dirty="0" smtClean="0">
                <a:latin typeface="Arial Unicode MS" pitchFamily="34" charset="-128"/>
              </a:rPr>
              <a:t>2005) 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>
                <a:latin typeface="Arial Unicode MS" pitchFamily="34" charset="-128"/>
              </a:rPr>
              <a:t>Ornstein-</a:t>
            </a:r>
            <a:r>
              <a:rPr lang="en-US" sz="1400" dirty="0" err="1">
                <a:latin typeface="Arial Unicode MS" pitchFamily="34" charset="-128"/>
              </a:rPr>
              <a:t>Ühlenbeck</a:t>
            </a:r>
            <a:r>
              <a:rPr lang="en-US" sz="1400" dirty="0">
                <a:latin typeface="Arial Unicode MS" pitchFamily="34" charset="-128"/>
              </a:rPr>
              <a:t> Process (Bjerksund &amp; Ekern, 1995; </a:t>
            </a:r>
            <a:r>
              <a:rPr lang="en-US" sz="1400" dirty="0" err="1">
                <a:latin typeface="Arial Unicode MS" pitchFamily="34" charset="-128"/>
              </a:rPr>
              <a:t>Tvedt</a:t>
            </a:r>
            <a:r>
              <a:rPr lang="en-US" sz="1400" dirty="0">
                <a:latin typeface="Arial Unicode MS" pitchFamily="34" charset="-128"/>
              </a:rPr>
              <a:t>, 1997; </a:t>
            </a:r>
            <a:r>
              <a:rPr lang="en-US" sz="1400" dirty="0" err="1">
                <a:latin typeface="Arial Unicode MS" pitchFamily="34" charset="-128"/>
              </a:rPr>
              <a:t>Martinussen</a:t>
            </a:r>
            <a:r>
              <a:rPr lang="en-US" sz="1400" dirty="0">
                <a:latin typeface="Arial Unicode MS" pitchFamily="34" charset="-128"/>
              </a:rPr>
              <a:t>, 1993)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>
                <a:latin typeface="Arial Unicode MS" pitchFamily="34" charset="-128"/>
              </a:rPr>
              <a:t>Geometric Mean Reversion (GMR) Process (</a:t>
            </a:r>
            <a:r>
              <a:rPr lang="en-US" sz="1400" dirty="0" err="1">
                <a:latin typeface="Arial Unicode MS" pitchFamily="34" charset="-128"/>
              </a:rPr>
              <a:t>Tvedt</a:t>
            </a:r>
            <a:r>
              <a:rPr lang="en-US" sz="1400" dirty="0">
                <a:latin typeface="Arial Unicode MS" pitchFamily="34" charset="-128"/>
              </a:rPr>
              <a:t>, 1997)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>
                <a:latin typeface="Arial Unicode MS" pitchFamily="34" charset="-128"/>
              </a:rPr>
              <a:t>ARIMA </a:t>
            </a:r>
            <a:r>
              <a:rPr lang="en-US" sz="1400" dirty="0" smtClean="0">
                <a:latin typeface="Arial Unicode MS" pitchFamily="34" charset="-128"/>
              </a:rPr>
              <a:t>(Cullinane 1992, Bachelor et al 2003, Lyridis et al 2005)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Non-Parametric Techniques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l-GR" sz="1400" dirty="0">
                <a:latin typeface="Arial Unicode MS" pitchFamily="34" charset="-128"/>
              </a:rPr>
              <a:t>(Adland, 2003). </a:t>
            </a:r>
            <a:endParaRPr lang="el-GR" sz="1400" dirty="0"/>
          </a:p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Characteristics</a:t>
            </a:r>
            <a:r>
              <a:rPr lang="el-GR" sz="1800" b="1" dirty="0" smtClean="0">
                <a:latin typeface="Arial Unicode MS" pitchFamily="34" charset="-128"/>
                <a:cs typeface="Courier New" pitchFamily="49" charset="0"/>
              </a:rPr>
              <a:t> </a:t>
            </a:r>
            <a:endParaRPr lang="en-GB" sz="1800" dirty="0">
              <a:latin typeface="Arial Unicode MS" pitchFamily="34" charset="-128"/>
            </a:endParaRPr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Ability to Model Uncertainty </a:t>
            </a:r>
            <a:endParaRPr lang="el-GR" sz="1400" dirty="0"/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Inefficient Modeling of Causality</a:t>
            </a:r>
            <a:endParaRPr lang="en-US" sz="1400" dirty="0"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954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Research Fundamentals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21955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299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Econometric Explanatory Models of Shipping</a:t>
            </a:r>
            <a:endParaRPr lang="el-GR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Static Models of Supply and Demand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l-GR" sz="1400" dirty="0">
                <a:latin typeface="Arial Unicode MS" pitchFamily="34" charset="-128"/>
              </a:rPr>
              <a:t>(Zannetos, 1966, Norman, 1979 &amp; 1981, Evans 1994).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Dynamic Models of Supply and Demand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l-GR" sz="1400" dirty="0">
                <a:latin typeface="Arial Unicode MS" pitchFamily="34" charset="-128"/>
              </a:rPr>
              <a:t>(Eriksen &amp; Norman 1976, Strandenes 1986, Beenstock &amp; Vergotis 1989, Lensberg &amp; Rasmussen 1992).</a:t>
            </a:r>
            <a:endParaRPr lang="el-GR" sz="1400" dirty="0"/>
          </a:p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Characteristics</a:t>
            </a:r>
            <a:r>
              <a:rPr lang="el-GR" sz="1800" b="1" dirty="0" smtClean="0">
                <a:latin typeface="Arial Unicode MS" pitchFamily="34" charset="-128"/>
                <a:cs typeface="Courier New" pitchFamily="49" charset="0"/>
              </a:rPr>
              <a:t> </a:t>
            </a:r>
            <a:endParaRPr lang="en-GB" sz="1800" dirty="0">
              <a:latin typeface="Arial Unicode MS" pitchFamily="34" charset="-128"/>
            </a:endParaRPr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Deficient Modeling of Causality</a:t>
            </a:r>
            <a:endParaRPr lang="el-GR" sz="1400" dirty="0"/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Large Number of Econometric Formulas and Variables</a:t>
            </a:r>
            <a:endParaRPr lang="el-GR" sz="1400" dirty="0"/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Inability to Model Uncertainty</a:t>
            </a:r>
            <a:endParaRPr lang="en-US" sz="1400" dirty="0">
              <a:latin typeface="Arial Unicode MS" pitchFamily="34" charset="-128"/>
              <a:cs typeface="Courier New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297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Research Fundamentals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22979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214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Data Mining Explanatory Models</a:t>
            </a:r>
            <a:r>
              <a:rPr lang="el-GR" sz="1800" b="1" dirty="0" smtClean="0">
                <a:latin typeface="Arial Unicode MS" pitchFamily="34" charset="-128"/>
              </a:rPr>
              <a:t> </a:t>
            </a:r>
            <a:endParaRPr lang="el-GR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l-GR" sz="1400" dirty="0">
                <a:latin typeface="Arial Unicode MS" pitchFamily="34" charset="-128"/>
              </a:rPr>
              <a:t>Artificial Neural Networks (</a:t>
            </a:r>
            <a:r>
              <a:rPr lang="el-GR" sz="1400" dirty="0" smtClean="0">
                <a:latin typeface="Arial Unicode MS" pitchFamily="34" charset="-128"/>
              </a:rPr>
              <a:t>Parsons &amp; </a:t>
            </a:r>
            <a:r>
              <a:rPr lang="en-US" sz="1400" dirty="0" smtClean="0">
                <a:latin typeface="Arial Unicode MS" pitchFamily="34" charset="-128"/>
              </a:rPr>
              <a:t>Lee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l-GR" sz="1400" dirty="0">
                <a:latin typeface="Arial Unicode MS" pitchFamily="34" charset="-128"/>
              </a:rPr>
              <a:t>1997, Lyridis </a:t>
            </a:r>
            <a:r>
              <a:rPr lang="en-US" sz="1400" dirty="0" smtClean="0">
                <a:latin typeface="Arial Unicode MS" pitchFamily="34" charset="-128"/>
              </a:rPr>
              <a:t>et al </a:t>
            </a:r>
            <a:r>
              <a:rPr lang="el-GR" sz="1400" dirty="0" smtClean="0">
                <a:latin typeface="Arial Unicode MS" pitchFamily="34" charset="-128"/>
              </a:rPr>
              <a:t>2004) 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>
                <a:latin typeface="Arial Unicode MS" pitchFamily="34" charset="-128"/>
              </a:rPr>
              <a:t>Hybrid Methods ANFIS (</a:t>
            </a:r>
            <a:r>
              <a:rPr lang="en-US" sz="1400" dirty="0" err="1">
                <a:latin typeface="Arial Unicode MS" pitchFamily="34" charset="-128"/>
              </a:rPr>
              <a:t>Lyridis</a:t>
            </a:r>
            <a:r>
              <a:rPr lang="en-US" sz="1400" dirty="0">
                <a:latin typeface="Arial Unicode MS" pitchFamily="34" charset="-128"/>
              </a:rPr>
              <a:t> </a:t>
            </a:r>
            <a:r>
              <a:rPr lang="en-US" sz="1400" dirty="0" smtClean="0">
                <a:latin typeface="Arial Unicode MS" pitchFamily="34" charset="-128"/>
              </a:rPr>
              <a:t>et al 2005)</a:t>
            </a:r>
            <a:endParaRPr lang="el-GR" sz="1400" dirty="0"/>
          </a:p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Characteristics</a:t>
            </a:r>
            <a:r>
              <a:rPr lang="el-GR" sz="1800" b="1" dirty="0" smtClean="0">
                <a:latin typeface="Arial Unicode MS" pitchFamily="34" charset="-128"/>
                <a:cs typeface="Courier New" pitchFamily="49" charset="0"/>
              </a:rPr>
              <a:t> </a:t>
            </a:r>
            <a:endParaRPr lang="en-GB" sz="1800" dirty="0">
              <a:latin typeface="Arial Unicode MS" pitchFamily="34" charset="-128"/>
            </a:endParaRPr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Exceptional Ability to Describe Causality</a:t>
            </a:r>
            <a:endParaRPr lang="el-GR" sz="1400" dirty="0"/>
          </a:p>
          <a:p>
            <a:pPr marL="1222375" lvl="1" indent="-457200" algn="l"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Inability to Model Uncertainty</a:t>
            </a:r>
            <a:endParaRPr lang="en-US" sz="1400" dirty="0"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74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Schematic Approach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58853" name="Rectangle 3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/>
          </a:p>
        </p:txBody>
      </p:sp>
      <p:sp>
        <p:nvSpPr>
          <p:cNvPr id="1058851" name="Rectangle 3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/>
          </a:p>
        </p:txBody>
      </p:sp>
      <p:pic>
        <p:nvPicPr>
          <p:cNvPr id="1058870" name="Picture 54"/>
          <p:cNvPicPr>
            <a:picLocks noChangeAspect="1" noChangeArrowheads="1"/>
          </p:cNvPicPr>
          <p:nvPr/>
        </p:nvPicPr>
        <p:blipFill>
          <a:blip r:embed="rId3"/>
          <a:srcRect l="1072" r="682" b="3447"/>
          <a:stretch>
            <a:fillRect/>
          </a:stretch>
        </p:blipFill>
        <p:spPr bwMode="auto">
          <a:xfrm>
            <a:off x="812800" y="1371600"/>
            <a:ext cx="7899401" cy="549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170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System Analysis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3500" y="517525"/>
            <a:ext cx="9001125" cy="7543800"/>
            <a:chOff x="-23" y="119"/>
            <a:chExt cx="5670" cy="4752"/>
          </a:xfrm>
        </p:grpSpPr>
        <p:sp>
          <p:nvSpPr>
            <p:cNvPr id="1031173" name="AutoShape 5"/>
            <p:cNvSpPr>
              <a:spLocks noChangeAspect="1" noChangeArrowheads="1"/>
            </p:cNvSpPr>
            <p:nvPr/>
          </p:nvSpPr>
          <p:spPr bwMode="auto">
            <a:xfrm>
              <a:off x="294" y="119"/>
              <a:ext cx="5353" cy="4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l-GR"/>
            </a:p>
          </p:txBody>
        </p:sp>
        <p:sp>
          <p:nvSpPr>
            <p:cNvPr id="1031174" name="Rectangle 6"/>
            <p:cNvSpPr>
              <a:spLocks noChangeArrowheads="1"/>
            </p:cNvSpPr>
            <p:nvPr/>
          </p:nvSpPr>
          <p:spPr bwMode="auto">
            <a:xfrm>
              <a:off x="249" y="2659"/>
              <a:ext cx="1819" cy="360"/>
            </a:xfrm>
            <a:prstGeom prst="rect">
              <a:avLst/>
            </a:prstGeom>
            <a:solidFill>
              <a:srgbClr val="FF0000">
                <a:alpha val="31000"/>
              </a:srgb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/>
              <a:r>
                <a:rPr lang="en-US" sz="1200" b="1" dirty="0" smtClean="0"/>
                <a:t>Demand for Sea Transport Services</a:t>
              </a:r>
              <a:endParaRPr lang="el-GR" sz="2400" dirty="0"/>
            </a:p>
          </p:txBody>
        </p:sp>
        <p:sp>
          <p:nvSpPr>
            <p:cNvPr id="1031175" name="Rectangle 7"/>
            <p:cNvSpPr>
              <a:spLocks noChangeArrowheads="1"/>
            </p:cNvSpPr>
            <p:nvPr/>
          </p:nvSpPr>
          <p:spPr bwMode="auto">
            <a:xfrm>
              <a:off x="249" y="1933"/>
              <a:ext cx="1832" cy="504"/>
            </a:xfrm>
            <a:prstGeom prst="rect">
              <a:avLst/>
            </a:prstGeom>
            <a:solidFill>
              <a:srgbClr val="EAEAEA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 eaLnBrk="1" hangingPunct="1"/>
              <a:r>
                <a:rPr lang="en-US" sz="1200" b="1" dirty="0" smtClean="0"/>
                <a:t>Production</a:t>
              </a:r>
              <a:r>
                <a:rPr lang="el-GR" sz="1200" b="1" dirty="0" smtClean="0"/>
                <a:t> </a:t>
              </a:r>
              <a:r>
                <a:rPr lang="el-GR" sz="1200" b="1" dirty="0"/>
                <a:t>– </a:t>
              </a:r>
              <a:r>
                <a:rPr lang="en-US" sz="1200" b="1" dirty="0" smtClean="0"/>
                <a:t>Transportation</a:t>
              </a:r>
              <a:r>
                <a:rPr lang="el-GR" sz="1200" b="1" dirty="0" smtClean="0"/>
                <a:t>:</a:t>
              </a:r>
              <a:endParaRPr lang="el-GR" sz="1200" b="1" dirty="0"/>
            </a:p>
            <a:p>
              <a:pPr algn="just" eaLnBrk="1" hangingPunct="1">
                <a:buFont typeface="Symbol" pitchFamily="18" charset="2"/>
                <a:buChar char="·"/>
              </a:pPr>
              <a:r>
                <a:rPr lang="en-US" sz="1000" dirty="0" smtClean="0"/>
                <a:t>Oil</a:t>
              </a:r>
              <a:endParaRPr lang="el-GR" sz="1000" dirty="0"/>
            </a:p>
            <a:p>
              <a:pPr algn="just" eaLnBrk="1" hangingPunct="1">
                <a:buFont typeface="Symbol" pitchFamily="18" charset="2"/>
                <a:buChar char="·"/>
              </a:pPr>
              <a:r>
                <a:rPr lang="en-US" sz="1000" dirty="0" smtClean="0"/>
                <a:t>Iron-ore</a:t>
              </a:r>
              <a:endParaRPr lang="el-GR" sz="1000" dirty="0"/>
            </a:p>
            <a:p>
              <a:pPr algn="just" eaLnBrk="1" hangingPunct="1">
                <a:buFont typeface="Symbol" pitchFamily="18" charset="2"/>
                <a:buChar char="·"/>
              </a:pPr>
              <a:r>
                <a:rPr lang="en-US" sz="1000" dirty="0" smtClean="0"/>
                <a:t> Coal etc</a:t>
              </a:r>
              <a:endParaRPr lang="el-GR" sz="2400" dirty="0"/>
            </a:p>
          </p:txBody>
        </p:sp>
        <p:sp>
          <p:nvSpPr>
            <p:cNvPr id="1031176" name="Rectangle 8"/>
            <p:cNvSpPr>
              <a:spLocks noChangeArrowheads="1"/>
            </p:cNvSpPr>
            <p:nvPr/>
          </p:nvSpPr>
          <p:spPr bwMode="auto">
            <a:xfrm>
              <a:off x="-23" y="709"/>
              <a:ext cx="2359" cy="1033"/>
            </a:xfrm>
            <a:prstGeom prst="rect">
              <a:avLst/>
            </a:prstGeom>
            <a:solidFill>
              <a:srgbClr val="EAEAEA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 eaLnBrk="1" hangingPunct="1"/>
              <a:r>
                <a:rPr lang="en-US" sz="1200" b="1" dirty="0" smtClean="0"/>
                <a:t>External Factors</a:t>
              </a:r>
              <a:r>
                <a:rPr lang="el-GR" sz="1200" b="1" dirty="0" smtClean="0"/>
                <a:t>: </a:t>
              </a:r>
              <a:endParaRPr lang="el-GR" sz="1200" b="1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Global Economy and Development Rates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Geopolitical Events</a:t>
              </a:r>
              <a:r>
                <a:rPr lang="el-GR" sz="1200" dirty="0" smtClean="0"/>
                <a:t>. 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Military Actions</a:t>
              </a:r>
              <a:r>
                <a:rPr lang="el-GR" sz="1200" dirty="0" smtClean="0"/>
                <a:t>. 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Oil or Commodities Reserves</a:t>
              </a:r>
              <a:r>
                <a:rPr lang="el-GR" sz="1200" dirty="0" smtClean="0"/>
                <a:t>.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Climate Conditions</a:t>
              </a:r>
              <a:r>
                <a:rPr lang="el-GR" sz="1200" dirty="0" smtClean="0"/>
                <a:t> 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New Producers - Consumers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Commodities Prices</a:t>
              </a:r>
              <a:r>
                <a:rPr lang="el-GR" sz="1200" dirty="0" smtClean="0"/>
                <a:t>– </a:t>
              </a:r>
              <a:r>
                <a:rPr lang="en-US" sz="1200" dirty="0"/>
                <a:t>Arbitrage</a:t>
              </a:r>
              <a:r>
                <a:rPr lang="el-GR" sz="1200" dirty="0"/>
                <a:t> </a:t>
              </a:r>
              <a:r>
                <a:rPr lang="el-GR" sz="1200" dirty="0" smtClean="0"/>
                <a:t>– </a:t>
              </a:r>
              <a:r>
                <a:rPr lang="en-US" sz="1200" dirty="0" smtClean="0"/>
                <a:t>Exchange Rates</a:t>
              </a:r>
              <a:endParaRPr lang="el-GR" sz="1200" dirty="0"/>
            </a:p>
          </p:txBody>
        </p:sp>
        <p:sp>
          <p:nvSpPr>
            <p:cNvPr id="1031177" name="Rectangle 9"/>
            <p:cNvSpPr>
              <a:spLocks noChangeArrowheads="1"/>
            </p:cNvSpPr>
            <p:nvPr/>
          </p:nvSpPr>
          <p:spPr bwMode="auto">
            <a:xfrm>
              <a:off x="3674" y="3732"/>
              <a:ext cx="1111" cy="288"/>
            </a:xfrm>
            <a:prstGeom prst="rect">
              <a:avLst/>
            </a:prstGeom>
            <a:solidFill>
              <a:srgbClr val="FF0000">
                <a:alpha val="31000"/>
              </a:srgb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/>
              <a:r>
                <a:rPr lang="en-US" sz="1200" b="1" dirty="0" smtClean="0"/>
                <a:t>Freight Rates</a:t>
              </a:r>
              <a:endParaRPr lang="el-GR" sz="2400" dirty="0"/>
            </a:p>
          </p:txBody>
        </p:sp>
        <p:cxnSp>
          <p:nvCxnSpPr>
            <p:cNvPr id="1031178" name="AutoShape 10"/>
            <p:cNvCxnSpPr>
              <a:cxnSpLocks noChangeShapeType="1"/>
              <a:stCxn id="1031176" idx="2"/>
              <a:endCxn id="1031175" idx="0"/>
            </p:cNvCxnSpPr>
            <p:nvPr/>
          </p:nvCxnSpPr>
          <p:spPr bwMode="auto">
            <a:xfrm>
              <a:off x="1157" y="1742"/>
              <a:ext cx="8" cy="191"/>
            </a:xfrm>
            <a:prstGeom prst="straightConnector1">
              <a:avLst/>
            </a:prstGeom>
            <a:noFill/>
            <a:ln w="476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1179" name="AutoShape 11"/>
            <p:cNvCxnSpPr>
              <a:cxnSpLocks noChangeShapeType="1"/>
              <a:stCxn id="1031175" idx="2"/>
              <a:endCxn id="1031174" idx="0"/>
            </p:cNvCxnSpPr>
            <p:nvPr/>
          </p:nvCxnSpPr>
          <p:spPr bwMode="auto">
            <a:xfrm flipH="1">
              <a:off x="1159" y="2437"/>
              <a:ext cx="6" cy="222"/>
            </a:xfrm>
            <a:prstGeom prst="straightConnector1">
              <a:avLst/>
            </a:prstGeom>
            <a:noFill/>
            <a:ln w="476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1180" name="AutoShape 12"/>
            <p:cNvCxnSpPr>
              <a:cxnSpLocks noChangeShapeType="1"/>
              <a:stCxn id="1031182" idx="2"/>
              <a:endCxn id="1031177" idx="0"/>
            </p:cNvCxnSpPr>
            <p:nvPr/>
          </p:nvCxnSpPr>
          <p:spPr bwMode="auto">
            <a:xfrm>
              <a:off x="4220" y="3475"/>
              <a:ext cx="10" cy="257"/>
            </a:xfrm>
            <a:prstGeom prst="straightConnector1">
              <a:avLst/>
            </a:prstGeom>
            <a:noFill/>
            <a:ln w="476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31181" name="Rectangle 13"/>
            <p:cNvSpPr>
              <a:spLocks noChangeArrowheads="1"/>
            </p:cNvSpPr>
            <p:nvPr/>
          </p:nvSpPr>
          <p:spPr bwMode="auto">
            <a:xfrm>
              <a:off x="3052" y="709"/>
              <a:ext cx="2323" cy="1796"/>
            </a:xfrm>
            <a:prstGeom prst="rect">
              <a:avLst/>
            </a:prstGeom>
            <a:solidFill>
              <a:srgbClr val="FF0000">
                <a:alpha val="31000"/>
              </a:srgb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l" eaLnBrk="1" hangingPunct="1"/>
              <a:r>
                <a:rPr lang="en-US" sz="1200" b="1" dirty="0" smtClean="0"/>
                <a:t>Shipping Internal Factors</a:t>
              </a:r>
              <a:r>
                <a:rPr lang="el-GR" sz="1200" b="1" dirty="0" smtClean="0"/>
                <a:t>:</a:t>
              </a:r>
              <a:endParaRPr lang="el-GR" sz="1200" b="1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Freight Rates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Supply for Transport Services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Laid up Vessels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Slow Steaming Vessels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Demolitions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Obo Vessels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Loses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Deliveries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err="1" smtClean="0"/>
                <a:t>Orderbook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Fixtures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err="1" smtClean="0"/>
                <a:t>Newbuilding</a:t>
              </a:r>
              <a:r>
                <a:rPr lang="en-US" sz="1200" dirty="0" smtClean="0"/>
                <a:t>  Prices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Second Hand Prices</a:t>
              </a:r>
              <a:endParaRPr lang="el-GR" sz="1200" dirty="0"/>
            </a:p>
            <a:p>
              <a:pPr algn="l" eaLnBrk="1" hangingPunct="1">
                <a:buFont typeface="Symbol" pitchFamily="18" charset="2"/>
                <a:buChar char="·"/>
              </a:pPr>
              <a:r>
                <a:rPr lang="en-US" sz="1200" dirty="0" smtClean="0"/>
                <a:t>Demolition Prices</a:t>
              </a:r>
              <a:endParaRPr lang="el-GR" sz="1200" dirty="0"/>
            </a:p>
          </p:txBody>
        </p:sp>
        <p:sp>
          <p:nvSpPr>
            <p:cNvPr id="1031182" name="Rectangle 14"/>
            <p:cNvSpPr>
              <a:spLocks noChangeArrowheads="1"/>
            </p:cNvSpPr>
            <p:nvPr/>
          </p:nvSpPr>
          <p:spPr bwMode="auto">
            <a:xfrm>
              <a:off x="3563" y="3115"/>
              <a:ext cx="1313" cy="360"/>
            </a:xfrm>
            <a:prstGeom prst="rect">
              <a:avLst/>
            </a:prstGeom>
            <a:solidFill>
              <a:srgbClr val="FF0000">
                <a:alpha val="31000"/>
              </a:srgbClr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eaLnBrk="1" hangingPunct="1"/>
              <a:r>
                <a:rPr lang="en-US" sz="1200" b="1" dirty="0" smtClean="0"/>
                <a:t>Freight Rate Generation Model</a:t>
              </a:r>
              <a:endParaRPr lang="el-GR" sz="2400" dirty="0"/>
            </a:p>
          </p:txBody>
        </p:sp>
        <p:cxnSp>
          <p:nvCxnSpPr>
            <p:cNvPr id="1031183" name="AutoShape 15"/>
            <p:cNvCxnSpPr>
              <a:cxnSpLocks noChangeShapeType="1"/>
              <a:stCxn id="1031174" idx="3"/>
              <a:endCxn id="1031182" idx="1"/>
            </p:cNvCxnSpPr>
            <p:nvPr/>
          </p:nvCxnSpPr>
          <p:spPr bwMode="auto">
            <a:xfrm>
              <a:off x="2068" y="2839"/>
              <a:ext cx="1495" cy="456"/>
            </a:xfrm>
            <a:prstGeom prst="straightConnector1">
              <a:avLst/>
            </a:prstGeom>
            <a:noFill/>
            <a:ln w="476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1184" name="AutoShape 16"/>
            <p:cNvCxnSpPr>
              <a:cxnSpLocks noChangeShapeType="1"/>
              <a:stCxn id="1031181" idx="2"/>
              <a:endCxn id="1031182" idx="0"/>
            </p:cNvCxnSpPr>
            <p:nvPr/>
          </p:nvCxnSpPr>
          <p:spPr bwMode="auto">
            <a:xfrm rot="16200000" flipH="1">
              <a:off x="3912" y="2807"/>
              <a:ext cx="610" cy="6"/>
            </a:xfrm>
            <a:prstGeom prst="straightConnector1">
              <a:avLst/>
            </a:prstGeom>
            <a:noFill/>
            <a:ln w="476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1185" name="AutoShape 17"/>
            <p:cNvCxnSpPr>
              <a:cxnSpLocks noChangeShapeType="1"/>
              <a:stCxn id="1031177" idx="3"/>
              <a:endCxn id="1031181" idx="3"/>
            </p:cNvCxnSpPr>
            <p:nvPr/>
          </p:nvCxnSpPr>
          <p:spPr bwMode="auto">
            <a:xfrm flipV="1">
              <a:off x="4785" y="1607"/>
              <a:ext cx="590" cy="2269"/>
            </a:xfrm>
            <a:prstGeom prst="curvedConnector3">
              <a:avLst>
                <a:gd name="adj1" fmla="val 124407"/>
              </a:avLst>
            </a:prstGeom>
            <a:noFill/>
            <a:ln w="60325" cap="rnd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</p:spPr>
        </p:cxnSp>
      </p:grpSp>
      <p:sp>
        <p:nvSpPr>
          <p:cNvPr id="1031186" name="Freeform 18"/>
          <p:cNvSpPr>
            <a:spLocks/>
          </p:cNvSpPr>
          <p:nvPr/>
        </p:nvSpPr>
        <p:spPr bwMode="auto">
          <a:xfrm>
            <a:off x="22225" y="1225550"/>
            <a:ext cx="3382963" cy="1052513"/>
          </a:xfrm>
          <a:custGeom>
            <a:avLst/>
            <a:gdLst/>
            <a:ahLst/>
            <a:cxnLst>
              <a:cxn ang="0">
                <a:pos x="192" y="128"/>
              </a:cxn>
              <a:cxn ang="0">
                <a:pos x="552" y="0"/>
              </a:cxn>
              <a:cxn ang="0">
                <a:pos x="1000" y="24"/>
              </a:cxn>
              <a:cxn ang="0">
                <a:pos x="1352" y="88"/>
              </a:cxn>
              <a:cxn ang="0">
                <a:pos x="1400" y="136"/>
              </a:cxn>
              <a:cxn ang="0">
                <a:pos x="1448" y="224"/>
              </a:cxn>
              <a:cxn ang="0">
                <a:pos x="1400" y="512"/>
              </a:cxn>
              <a:cxn ang="0">
                <a:pos x="1352" y="560"/>
              </a:cxn>
              <a:cxn ang="0">
                <a:pos x="1336" y="584"/>
              </a:cxn>
              <a:cxn ang="0">
                <a:pos x="1232" y="616"/>
              </a:cxn>
              <a:cxn ang="0">
                <a:pos x="672" y="728"/>
              </a:cxn>
              <a:cxn ang="0">
                <a:pos x="304" y="664"/>
              </a:cxn>
              <a:cxn ang="0">
                <a:pos x="168" y="600"/>
              </a:cxn>
              <a:cxn ang="0">
                <a:pos x="56" y="536"/>
              </a:cxn>
              <a:cxn ang="0">
                <a:pos x="24" y="496"/>
              </a:cxn>
              <a:cxn ang="0">
                <a:pos x="0" y="432"/>
              </a:cxn>
              <a:cxn ang="0">
                <a:pos x="24" y="288"/>
              </a:cxn>
              <a:cxn ang="0">
                <a:pos x="72" y="256"/>
              </a:cxn>
              <a:cxn ang="0">
                <a:pos x="104" y="232"/>
              </a:cxn>
              <a:cxn ang="0">
                <a:pos x="152" y="216"/>
              </a:cxn>
            </a:cxnLst>
            <a:rect l="0" t="0" r="r" b="b"/>
            <a:pathLst>
              <a:path w="1462" h="745">
                <a:moveTo>
                  <a:pt x="192" y="128"/>
                </a:moveTo>
                <a:cubicBezTo>
                  <a:pt x="283" y="37"/>
                  <a:pt x="432" y="20"/>
                  <a:pt x="552" y="0"/>
                </a:cubicBezTo>
                <a:cubicBezTo>
                  <a:pt x="737" y="5"/>
                  <a:pt x="839" y="9"/>
                  <a:pt x="1000" y="24"/>
                </a:cubicBezTo>
                <a:cubicBezTo>
                  <a:pt x="1117" y="47"/>
                  <a:pt x="1234" y="71"/>
                  <a:pt x="1352" y="88"/>
                </a:cubicBezTo>
                <a:cubicBezTo>
                  <a:pt x="1368" y="104"/>
                  <a:pt x="1384" y="120"/>
                  <a:pt x="1400" y="136"/>
                </a:cubicBezTo>
                <a:cubicBezTo>
                  <a:pt x="1424" y="160"/>
                  <a:pt x="1429" y="196"/>
                  <a:pt x="1448" y="224"/>
                </a:cubicBezTo>
                <a:cubicBezTo>
                  <a:pt x="1462" y="292"/>
                  <a:pt x="1449" y="445"/>
                  <a:pt x="1400" y="512"/>
                </a:cubicBezTo>
                <a:cubicBezTo>
                  <a:pt x="1387" y="530"/>
                  <a:pt x="1365" y="541"/>
                  <a:pt x="1352" y="560"/>
                </a:cubicBezTo>
                <a:cubicBezTo>
                  <a:pt x="1347" y="568"/>
                  <a:pt x="1344" y="578"/>
                  <a:pt x="1336" y="584"/>
                </a:cubicBezTo>
                <a:cubicBezTo>
                  <a:pt x="1311" y="604"/>
                  <a:pt x="1261" y="611"/>
                  <a:pt x="1232" y="616"/>
                </a:cubicBezTo>
                <a:cubicBezTo>
                  <a:pt x="1072" y="736"/>
                  <a:pt x="862" y="722"/>
                  <a:pt x="672" y="728"/>
                </a:cubicBezTo>
                <a:cubicBezTo>
                  <a:pt x="537" y="745"/>
                  <a:pt x="428" y="705"/>
                  <a:pt x="304" y="664"/>
                </a:cubicBezTo>
                <a:cubicBezTo>
                  <a:pt x="263" y="633"/>
                  <a:pt x="214" y="623"/>
                  <a:pt x="168" y="600"/>
                </a:cubicBezTo>
                <a:cubicBezTo>
                  <a:pt x="129" y="580"/>
                  <a:pt x="98" y="550"/>
                  <a:pt x="56" y="536"/>
                </a:cubicBezTo>
                <a:cubicBezTo>
                  <a:pt x="32" y="465"/>
                  <a:pt x="69" y="559"/>
                  <a:pt x="24" y="496"/>
                </a:cubicBezTo>
                <a:cubicBezTo>
                  <a:pt x="18" y="488"/>
                  <a:pt x="5" y="446"/>
                  <a:pt x="0" y="432"/>
                </a:cubicBezTo>
                <a:cubicBezTo>
                  <a:pt x="0" y="430"/>
                  <a:pt x="17" y="299"/>
                  <a:pt x="24" y="288"/>
                </a:cubicBezTo>
                <a:cubicBezTo>
                  <a:pt x="35" y="272"/>
                  <a:pt x="56" y="267"/>
                  <a:pt x="72" y="256"/>
                </a:cubicBezTo>
                <a:cubicBezTo>
                  <a:pt x="83" y="249"/>
                  <a:pt x="92" y="238"/>
                  <a:pt x="104" y="232"/>
                </a:cubicBezTo>
                <a:cubicBezTo>
                  <a:pt x="119" y="224"/>
                  <a:pt x="152" y="216"/>
                  <a:pt x="152" y="216"/>
                </a:cubicBezTo>
              </a:path>
            </a:pathLst>
          </a:custGeom>
          <a:noFill/>
          <a:ln w="111125" cap="flat" cmpd="sng">
            <a:solidFill>
              <a:srgbClr val="FF0000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el-GR"/>
          </a:p>
        </p:txBody>
      </p:sp>
      <p:sp>
        <p:nvSpPr>
          <p:cNvPr id="1031187" name="AutoShape 19"/>
          <p:cNvSpPr>
            <a:spLocks noChangeArrowheads="1"/>
          </p:cNvSpPr>
          <p:nvPr/>
        </p:nvSpPr>
        <p:spPr bwMode="auto">
          <a:xfrm rot="10800000">
            <a:off x="3489325" y="1217325"/>
            <a:ext cx="1370013" cy="584775"/>
          </a:xfrm>
          <a:prstGeom prst="homePlate">
            <a:avLst>
              <a:gd name="adj" fmla="val 58948"/>
            </a:avLst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rot="10800000"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dirty="0" smtClean="0">
                <a:solidFill>
                  <a:srgbClr val="FFFF99"/>
                </a:solidFill>
                <a:latin typeface="Times New Roman" pitchFamily="18" charset="0"/>
              </a:rPr>
              <a:t>Demand Indicators</a:t>
            </a:r>
            <a:endParaRPr lang="el-GR" dirty="0">
              <a:solidFill>
                <a:srgbClr val="FFFF99"/>
              </a:solidFill>
              <a:latin typeface="Times New Roman" pitchFamily="18" charset="0"/>
            </a:endParaRPr>
          </a:p>
        </p:txBody>
      </p:sp>
      <p:sp>
        <p:nvSpPr>
          <p:cNvPr id="1031188" name="AutoShape 20"/>
          <p:cNvSpPr>
            <a:spLocks noChangeArrowheads="1"/>
          </p:cNvSpPr>
          <p:nvPr/>
        </p:nvSpPr>
        <p:spPr bwMode="auto">
          <a:xfrm>
            <a:off x="2987675" y="1939925"/>
            <a:ext cx="1944688" cy="338554"/>
          </a:xfrm>
          <a:prstGeom prst="homePlate">
            <a:avLst>
              <a:gd name="adj" fmla="val 83675"/>
            </a:avLst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dirty="0" smtClean="0">
                <a:solidFill>
                  <a:srgbClr val="FFFF99"/>
                </a:solidFill>
                <a:latin typeface="Times New Roman" pitchFamily="18" charset="0"/>
              </a:rPr>
              <a:t>Supply Indicators</a:t>
            </a:r>
            <a:endParaRPr lang="el-GR" dirty="0">
              <a:solidFill>
                <a:srgbClr val="FFFF99"/>
              </a:solidFill>
              <a:latin typeface="Times New Roman" pitchFamily="18" charset="0"/>
            </a:endParaRPr>
          </a:p>
        </p:txBody>
      </p:sp>
      <p:sp>
        <p:nvSpPr>
          <p:cNvPr id="1031189" name="Freeform 21"/>
          <p:cNvSpPr>
            <a:spLocks/>
          </p:cNvSpPr>
          <p:nvPr/>
        </p:nvSpPr>
        <p:spPr bwMode="auto">
          <a:xfrm>
            <a:off x="4962525" y="1412875"/>
            <a:ext cx="3382963" cy="979488"/>
          </a:xfrm>
          <a:custGeom>
            <a:avLst/>
            <a:gdLst/>
            <a:ahLst/>
            <a:cxnLst>
              <a:cxn ang="0">
                <a:pos x="192" y="128"/>
              </a:cxn>
              <a:cxn ang="0">
                <a:pos x="552" y="0"/>
              </a:cxn>
              <a:cxn ang="0">
                <a:pos x="1000" y="24"/>
              </a:cxn>
              <a:cxn ang="0">
                <a:pos x="1352" y="88"/>
              </a:cxn>
              <a:cxn ang="0">
                <a:pos x="1400" y="136"/>
              </a:cxn>
              <a:cxn ang="0">
                <a:pos x="1448" y="224"/>
              </a:cxn>
              <a:cxn ang="0">
                <a:pos x="1400" y="512"/>
              </a:cxn>
              <a:cxn ang="0">
                <a:pos x="1352" y="560"/>
              </a:cxn>
              <a:cxn ang="0">
                <a:pos x="1336" y="584"/>
              </a:cxn>
              <a:cxn ang="0">
                <a:pos x="1232" y="616"/>
              </a:cxn>
              <a:cxn ang="0">
                <a:pos x="672" y="728"/>
              </a:cxn>
              <a:cxn ang="0">
                <a:pos x="304" y="664"/>
              </a:cxn>
              <a:cxn ang="0">
                <a:pos x="168" y="600"/>
              </a:cxn>
              <a:cxn ang="0">
                <a:pos x="56" y="536"/>
              </a:cxn>
              <a:cxn ang="0">
                <a:pos x="24" y="496"/>
              </a:cxn>
              <a:cxn ang="0">
                <a:pos x="0" y="432"/>
              </a:cxn>
              <a:cxn ang="0">
                <a:pos x="24" y="288"/>
              </a:cxn>
              <a:cxn ang="0">
                <a:pos x="72" y="256"/>
              </a:cxn>
              <a:cxn ang="0">
                <a:pos x="104" y="232"/>
              </a:cxn>
              <a:cxn ang="0">
                <a:pos x="152" y="216"/>
              </a:cxn>
            </a:cxnLst>
            <a:rect l="0" t="0" r="r" b="b"/>
            <a:pathLst>
              <a:path w="1462" h="745">
                <a:moveTo>
                  <a:pt x="192" y="128"/>
                </a:moveTo>
                <a:cubicBezTo>
                  <a:pt x="283" y="37"/>
                  <a:pt x="432" y="20"/>
                  <a:pt x="552" y="0"/>
                </a:cubicBezTo>
                <a:cubicBezTo>
                  <a:pt x="737" y="5"/>
                  <a:pt x="839" y="9"/>
                  <a:pt x="1000" y="24"/>
                </a:cubicBezTo>
                <a:cubicBezTo>
                  <a:pt x="1117" y="47"/>
                  <a:pt x="1234" y="71"/>
                  <a:pt x="1352" y="88"/>
                </a:cubicBezTo>
                <a:cubicBezTo>
                  <a:pt x="1368" y="104"/>
                  <a:pt x="1384" y="120"/>
                  <a:pt x="1400" y="136"/>
                </a:cubicBezTo>
                <a:cubicBezTo>
                  <a:pt x="1424" y="160"/>
                  <a:pt x="1429" y="196"/>
                  <a:pt x="1448" y="224"/>
                </a:cubicBezTo>
                <a:cubicBezTo>
                  <a:pt x="1462" y="292"/>
                  <a:pt x="1449" y="445"/>
                  <a:pt x="1400" y="512"/>
                </a:cubicBezTo>
                <a:cubicBezTo>
                  <a:pt x="1387" y="530"/>
                  <a:pt x="1365" y="541"/>
                  <a:pt x="1352" y="560"/>
                </a:cubicBezTo>
                <a:cubicBezTo>
                  <a:pt x="1347" y="568"/>
                  <a:pt x="1344" y="578"/>
                  <a:pt x="1336" y="584"/>
                </a:cubicBezTo>
                <a:cubicBezTo>
                  <a:pt x="1311" y="604"/>
                  <a:pt x="1261" y="611"/>
                  <a:pt x="1232" y="616"/>
                </a:cubicBezTo>
                <a:cubicBezTo>
                  <a:pt x="1072" y="736"/>
                  <a:pt x="862" y="722"/>
                  <a:pt x="672" y="728"/>
                </a:cubicBezTo>
                <a:cubicBezTo>
                  <a:pt x="537" y="745"/>
                  <a:pt x="428" y="705"/>
                  <a:pt x="304" y="664"/>
                </a:cubicBezTo>
                <a:cubicBezTo>
                  <a:pt x="263" y="633"/>
                  <a:pt x="214" y="623"/>
                  <a:pt x="168" y="600"/>
                </a:cubicBezTo>
                <a:cubicBezTo>
                  <a:pt x="129" y="580"/>
                  <a:pt x="98" y="550"/>
                  <a:pt x="56" y="536"/>
                </a:cubicBezTo>
                <a:cubicBezTo>
                  <a:pt x="32" y="465"/>
                  <a:pt x="69" y="559"/>
                  <a:pt x="24" y="496"/>
                </a:cubicBezTo>
                <a:cubicBezTo>
                  <a:pt x="18" y="488"/>
                  <a:pt x="5" y="446"/>
                  <a:pt x="0" y="432"/>
                </a:cubicBezTo>
                <a:cubicBezTo>
                  <a:pt x="0" y="430"/>
                  <a:pt x="17" y="299"/>
                  <a:pt x="24" y="288"/>
                </a:cubicBezTo>
                <a:cubicBezTo>
                  <a:pt x="35" y="272"/>
                  <a:pt x="56" y="267"/>
                  <a:pt x="72" y="256"/>
                </a:cubicBezTo>
                <a:cubicBezTo>
                  <a:pt x="83" y="249"/>
                  <a:pt x="92" y="238"/>
                  <a:pt x="104" y="232"/>
                </a:cubicBezTo>
                <a:cubicBezTo>
                  <a:pt x="119" y="224"/>
                  <a:pt x="152" y="216"/>
                  <a:pt x="152" y="216"/>
                </a:cubicBezTo>
              </a:path>
            </a:pathLst>
          </a:custGeom>
          <a:noFill/>
          <a:ln w="111125" cap="flat" cmpd="sng">
            <a:solidFill>
              <a:srgbClr val="FF0000"/>
            </a:solidFill>
            <a:prstDash val="solid"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31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31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31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31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31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1186" grpId="0" animBg="1"/>
      <p:bldP spid="1031187" grpId="0" animBg="1"/>
      <p:bldP spid="1031188" grpId="0" animBg="1"/>
      <p:bldP spid="10311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Ορθογώνιο"/>
          <p:cNvSpPr/>
          <p:nvPr/>
        </p:nvSpPr>
        <p:spPr>
          <a:xfrm>
            <a:off x="2343150" y="25923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Supply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14863" y="25923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Demand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285750" y="4433888"/>
            <a:ext cx="1754188" cy="1328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Current Shipping </a:t>
            </a:r>
            <a:r>
              <a:rPr lang="en-US" sz="1800" dirty="0" smtClean="0">
                <a:solidFill>
                  <a:srgbClr val="FF0000"/>
                </a:solidFill>
              </a:rPr>
              <a:t>Market Variables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8" name="7 - Έλλειψη"/>
          <p:cNvSpPr/>
          <p:nvPr/>
        </p:nvSpPr>
        <p:spPr>
          <a:xfrm>
            <a:off x="2397125" y="4659313"/>
            <a:ext cx="1774825" cy="879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1-&gt;12</a:t>
            </a:r>
            <a:endParaRPr lang="el-GR" sz="1800" baseline="-25000" dirty="0">
              <a:solidFill>
                <a:srgbClr val="FF0000"/>
              </a:solidFill>
            </a:endParaRPr>
          </a:p>
        </p:txBody>
      </p:sp>
      <p:cxnSp>
        <p:nvCxnSpPr>
          <p:cNvPr id="18" name="17 - Γωνιακή σύνδεση"/>
          <p:cNvCxnSpPr>
            <a:cxnSpLocks noChangeShapeType="1"/>
            <a:stCxn id="6" idx="2"/>
            <a:endCxn id="8" idx="7"/>
          </p:cNvCxnSpPr>
          <p:nvPr/>
        </p:nvCxnSpPr>
        <p:spPr bwMode="auto">
          <a:xfrm rot="5400000">
            <a:off x="4061619" y="3334544"/>
            <a:ext cx="1290637" cy="1590675"/>
          </a:xfrm>
          <a:prstGeom prst="bentConnector3">
            <a:avLst>
              <a:gd name="adj1" fmla="val 45019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21" name="20 - Ευθύγραμμο βέλος σύνδεσης"/>
          <p:cNvCxnSpPr>
            <a:cxnSpLocks noChangeShapeType="1"/>
            <a:stCxn id="5" idx="2"/>
          </p:cNvCxnSpPr>
          <p:nvPr/>
        </p:nvCxnSpPr>
        <p:spPr bwMode="auto">
          <a:xfrm flipH="1">
            <a:off x="3209925" y="3484563"/>
            <a:ext cx="20638" cy="1112837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24" name="23 - Ευθύγραμμο βέλος σύνδεσης"/>
          <p:cNvCxnSpPr>
            <a:stCxn id="8" idx="6"/>
            <a:endCxn id="48" idx="1"/>
          </p:cNvCxnSpPr>
          <p:nvPr/>
        </p:nvCxnSpPr>
        <p:spPr>
          <a:xfrm flipV="1">
            <a:off x="4171950" y="3690144"/>
            <a:ext cx="2689225" cy="1408907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48" name="47 - Ορθογώνιο"/>
          <p:cNvSpPr/>
          <p:nvPr/>
        </p:nvSpPr>
        <p:spPr>
          <a:xfrm>
            <a:off x="6861175" y="3470275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BDTI</a:t>
            </a:r>
            <a:r>
              <a:rPr lang="en-US" sz="1800" baseline="-25000" dirty="0" smtClean="0">
                <a:solidFill>
                  <a:srgbClr val="FF0000"/>
                </a:solidFill>
              </a:rPr>
              <a:t>1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0" name="49 - Ορθογώνιο"/>
          <p:cNvSpPr/>
          <p:nvPr/>
        </p:nvSpPr>
        <p:spPr>
          <a:xfrm>
            <a:off x="6831013" y="4056063"/>
            <a:ext cx="1004887" cy="439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BDTI</a:t>
            </a:r>
            <a:r>
              <a:rPr lang="en-US" sz="1800" baseline="-25000" dirty="0" smtClean="0">
                <a:solidFill>
                  <a:srgbClr val="FF0000"/>
                </a:solidFill>
              </a:rPr>
              <a:t>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1" name="50 - Ορθογώνιο"/>
          <p:cNvSpPr/>
          <p:nvPr/>
        </p:nvSpPr>
        <p:spPr>
          <a:xfrm>
            <a:off x="6831013" y="4700588"/>
            <a:ext cx="1004887" cy="44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BDTI</a:t>
            </a:r>
            <a:r>
              <a:rPr lang="en-US" sz="1800" baseline="-25000" dirty="0" smtClean="0">
                <a:solidFill>
                  <a:srgbClr val="FF0000"/>
                </a:solidFill>
              </a:rPr>
              <a:t>3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3" name="52 - Ορθογώνιο"/>
          <p:cNvSpPr/>
          <p:nvPr/>
        </p:nvSpPr>
        <p:spPr>
          <a:xfrm>
            <a:off x="6861175" y="5994400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BDTI</a:t>
            </a:r>
            <a:r>
              <a:rPr lang="en-US" sz="1800" baseline="-25000" dirty="0" smtClean="0">
                <a:solidFill>
                  <a:srgbClr val="FF0000"/>
                </a:solidFill>
              </a:rPr>
              <a:t>12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2" name="4 - Ορθογώνιο"/>
          <p:cNvSpPr/>
          <p:nvPr/>
        </p:nvSpPr>
        <p:spPr>
          <a:xfrm>
            <a:off x="250825" y="27701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External Variables</a:t>
            </a:r>
          </a:p>
          <a:p>
            <a:pPr algn="ctr"/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grpSp>
        <p:nvGrpSpPr>
          <p:cNvPr id="9" name="Group 31"/>
          <p:cNvGrpSpPr>
            <a:grpSpLocks/>
          </p:cNvGrpSpPr>
          <p:nvPr/>
        </p:nvGrpSpPr>
        <p:grpSpPr bwMode="auto">
          <a:xfrm>
            <a:off x="7189788" y="5016500"/>
            <a:ext cx="287337" cy="993775"/>
            <a:chOff x="1292" y="1842"/>
            <a:chExt cx="182" cy="571"/>
          </a:xfrm>
        </p:grpSpPr>
        <p:sp>
          <p:nvSpPr>
            <p:cNvPr id="205856" name="Text Box 32"/>
            <p:cNvSpPr txBox="1">
              <a:spLocks noChangeArrowheads="1"/>
            </p:cNvSpPr>
            <p:nvPr/>
          </p:nvSpPr>
          <p:spPr bwMode="auto">
            <a:xfrm>
              <a:off x="1292" y="1842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7" name="Text Box 33"/>
            <p:cNvSpPr txBox="1">
              <a:spLocks noChangeArrowheads="1"/>
            </p:cNvSpPr>
            <p:nvPr/>
          </p:nvSpPr>
          <p:spPr bwMode="auto">
            <a:xfrm>
              <a:off x="1292" y="1980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8" name="Text Box 34"/>
            <p:cNvSpPr txBox="1">
              <a:spLocks noChangeArrowheads="1"/>
            </p:cNvSpPr>
            <p:nvPr/>
          </p:nvSpPr>
          <p:spPr bwMode="auto">
            <a:xfrm>
              <a:off x="1292" y="2115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</p:grpSp>
      <p:cxnSp>
        <p:nvCxnSpPr>
          <p:cNvPr id="11" name="23 - Ευθύγραμμο βέλος σύνδεσης"/>
          <p:cNvCxnSpPr>
            <a:stCxn id="53" idx="3"/>
            <a:endCxn id="0" idx="1"/>
          </p:cNvCxnSpPr>
          <p:nvPr/>
        </p:nvCxnSpPr>
        <p:spPr>
          <a:xfrm>
            <a:off x="2052638" y="5099050"/>
            <a:ext cx="331787" cy="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3" name="17 - Γωνιακή σύνδεση"/>
          <p:cNvCxnSpPr>
            <a:cxnSpLocks noChangeShapeType="1"/>
            <a:stCxn id="53" idx="3"/>
            <a:endCxn id="0" idx="1"/>
          </p:cNvCxnSpPr>
          <p:nvPr/>
        </p:nvCxnSpPr>
        <p:spPr bwMode="auto">
          <a:xfrm rot="16200000" flipH="1">
            <a:off x="1341438" y="3459163"/>
            <a:ext cx="1112837" cy="1519237"/>
          </a:xfrm>
          <a:prstGeom prst="bentConnector3">
            <a:avLst>
              <a:gd name="adj1" fmla="val 44222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Baltic Dirty Tanker Index Modeling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cxnSp>
        <p:nvCxnSpPr>
          <p:cNvPr id="44" name="23 - Ευθύγραμμο βέλος σύνδεσης"/>
          <p:cNvCxnSpPr>
            <a:stCxn id="8" idx="6"/>
            <a:endCxn id="50" idx="1"/>
          </p:cNvCxnSpPr>
          <p:nvPr/>
        </p:nvCxnSpPr>
        <p:spPr>
          <a:xfrm flipV="1">
            <a:off x="4171950" y="4275932"/>
            <a:ext cx="2659063" cy="823119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49" name="23 - Ευθύγραμμο βέλος σύνδεσης"/>
          <p:cNvCxnSpPr>
            <a:stCxn id="8" idx="6"/>
            <a:endCxn id="51" idx="1"/>
          </p:cNvCxnSpPr>
          <p:nvPr/>
        </p:nvCxnSpPr>
        <p:spPr>
          <a:xfrm flipV="1">
            <a:off x="4171950" y="4921251"/>
            <a:ext cx="2659063" cy="17780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55" name="23 - Ευθύγραμμο βέλος σύνδεσης"/>
          <p:cNvCxnSpPr>
            <a:stCxn id="8" idx="6"/>
            <a:endCxn id="53" idx="1"/>
          </p:cNvCxnSpPr>
          <p:nvPr/>
        </p:nvCxnSpPr>
        <p:spPr>
          <a:xfrm>
            <a:off x="4171950" y="5099051"/>
            <a:ext cx="2689225" cy="1115218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Ορθογώνιο"/>
          <p:cNvSpPr/>
          <p:nvPr/>
        </p:nvSpPr>
        <p:spPr>
          <a:xfrm>
            <a:off x="2343150" y="25923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Supply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14863" y="25923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Demand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285750" y="4433888"/>
            <a:ext cx="1754188" cy="1328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Current Shipping </a:t>
            </a:r>
            <a:r>
              <a:rPr lang="en-US" sz="1800" dirty="0" smtClean="0">
                <a:solidFill>
                  <a:srgbClr val="FF0000"/>
                </a:solidFill>
              </a:rPr>
              <a:t>Market </a:t>
            </a:r>
            <a:r>
              <a:rPr lang="en-US" sz="1800" dirty="0">
                <a:solidFill>
                  <a:srgbClr val="FF0000"/>
                </a:solidFill>
              </a:rPr>
              <a:t>Variables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8" name="7 - Έλλειψη"/>
          <p:cNvSpPr/>
          <p:nvPr/>
        </p:nvSpPr>
        <p:spPr>
          <a:xfrm>
            <a:off x="2397125" y="4659313"/>
            <a:ext cx="1774825" cy="879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1-&gt;12</a:t>
            </a:r>
            <a:endParaRPr lang="el-GR" sz="1800" baseline="-25000" dirty="0">
              <a:solidFill>
                <a:srgbClr val="FF0000"/>
              </a:solidFill>
            </a:endParaRPr>
          </a:p>
        </p:txBody>
      </p:sp>
      <p:cxnSp>
        <p:nvCxnSpPr>
          <p:cNvPr id="18" name="17 - Γωνιακή σύνδεση"/>
          <p:cNvCxnSpPr>
            <a:cxnSpLocks noChangeShapeType="1"/>
            <a:stCxn id="6" idx="2"/>
            <a:endCxn id="8" idx="7"/>
          </p:cNvCxnSpPr>
          <p:nvPr/>
        </p:nvCxnSpPr>
        <p:spPr bwMode="auto">
          <a:xfrm rot="5400000">
            <a:off x="4061619" y="3334544"/>
            <a:ext cx="1290637" cy="1590675"/>
          </a:xfrm>
          <a:prstGeom prst="bentConnector3">
            <a:avLst>
              <a:gd name="adj1" fmla="val 45019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21" name="20 - Ευθύγραμμο βέλος σύνδεσης"/>
          <p:cNvCxnSpPr>
            <a:cxnSpLocks noChangeShapeType="1"/>
            <a:stCxn id="5" idx="2"/>
          </p:cNvCxnSpPr>
          <p:nvPr/>
        </p:nvCxnSpPr>
        <p:spPr bwMode="auto">
          <a:xfrm flipH="1">
            <a:off x="3209925" y="3484563"/>
            <a:ext cx="20638" cy="1112837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24" name="23 - Ευθύγραμμο βέλος σύνδεσης"/>
          <p:cNvCxnSpPr>
            <a:stCxn id="8" idx="6"/>
            <a:endCxn id="48" idx="1"/>
          </p:cNvCxnSpPr>
          <p:nvPr/>
        </p:nvCxnSpPr>
        <p:spPr>
          <a:xfrm flipV="1">
            <a:off x="4171950" y="3690144"/>
            <a:ext cx="2689225" cy="1408907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48" name="47 - Ορθογώνιο"/>
          <p:cNvSpPr/>
          <p:nvPr/>
        </p:nvSpPr>
        <p:spPr>
          <a:xfrm>
            <a:off x="6861175" y="3470275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1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0" name="49 - Ορθογώνιο"/>
          <p:cNvSpPr/>
          <p:nvPr/>
        </p:nvSpPr>
        <p:spPr>
          <a:xfrm>
            <a:off x="6831013" y="4056063"/>
            <a:ext cx="1004887" cy="439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1" name="50 - Ορθογώνιο"/>
          <p:cNvSpPr/>
          <p:nvPr/>
        </p:nvSpPr>
        <p:spPr>
          <a:xfrm>
            <a:off x="6831013" y="4700588"/>
            <a:ext cx="1004887" cy="44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3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3" name="52 - Ορθογώνιο"/>
          <p:cNvSpPr/>
          <p:nvPr/>
        </p:nvSpPr>
        <p:spPr>
          <a:xfrm>
            <a:off x="6861175" y="5994400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12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2" name="4 - Ορθογώνιο"/>
          <p:cNvSpPr/>
          <p:nvPr/>
        </p:nvSpPr>
        <p:spPr>
          <a:xfrm>
            <a:off x="250825" y="27701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External Variables</a:t>
            </a:r>
          </a:p>
          <a:p>
            <a:pPr algn="ctr"/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grpSp>
        <p:nvGrpSpPr>
          <p:cNvPr id="9" name="Group 31"/>
          <p:cNvGrpSpPr>
            <a:grpSpLocks/>
          </p:cNvGrpSpPr>
          <p:nvPr/>
        </p:nvGrpSpPr>
        <p:grpSpPr bwMode="auto">
          <a:xfrm>
            <a:off x="7189788" y="5016500"/>
            <a:ext cx="287337" cy="993775"/>
            <a:chOff x="1292" y="1842"/>
            <a:chExt cx="182" cy="571"/>
          </a:xfrm>
        </p:grpSpPr>
        <p:sp>
          <p:nvSpPr>
            <p:cNvPr id="205856" name="Text Box 32"/>
            <p:cNvSpPr txBox="1">
              <a:spLocks noChangeArrowheads="1"/>
            </p:cNvSpPr>
            <p:nvPr/>
          </p:nvSpPr>
          <p:spPr bwMode="auto">
            <a:xfrm>
              <a:off x="1292" y="1842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7" name="Text Box 33"/>
            <p:cNvSpPr txBox="1">
              <a:spLocks noChangeArrowheads="1"/>
            </p:cNvSpPr>
            <p:nvPr/>
          </p:nvSpPr>
          <p:spPr bwMode="auto">
            <a:xfrm>
              <a:off x="1292" y="1980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8" name="Text Box 34"/>
            <p:cNvSpPr txBox="1">
              <a:spLocks noChangeArrowheads="1"/>
            </p:cNvSpPr>
            <p:nvPr/>
          </p:nvSpPr>
          <p:spPr bwMode="auto">
            <a:xfrm>
              <a:off x="1292" y="2115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</p:grpSp>
      <p:cxnSp>
        <p:nvCxnSpPr>
          <p:cNvPr id="11" name="23 - Ευθύγραμμο βέλος σύνδεσης"/>
          <p:cNvCxnSpPr>
            <a:stCxn id="53" idx="3"/>
            <a:endCxn id="0" idx="1"/>
          </p:cNvCxnSpPr>
          <p:nvPr/>
        </p:nvCxnSpPr>
        <p:spPr>
          <a:xfrm>
            <a:off x="2052638" y="5099050"/>
            <a:ext cx="331787" cy="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3" name="17 - Γωνιακή σύνδεση"/>
          <p:cNvCxnSpPr>
            <a:cxnSpLocks noChangeShapeType="1"/>
            <a:stCxn id="53" idx="3"/>
            <a:endCxn id="0" idx="1"/>
          </p:cNvCxnSpPr>
          <p:nvPr/>
        </p:nvCxnSpPr>
        <p:spPr bwMode="auto">
          <a:xfrm rot="16200000" flipH="1">
            <a:off x="1341438" y="3459163"/>
            <a:ext cx="1112837" cy="1519237"/>
          </a:xfrm>
          <a:prstGeom prst="bentConnector3">
            <a:avLst>
              <a:gd name="adj1" fmla="val 44222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Baltic Dry Index Modeling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cxnSp>
        <p:nvCxnSpPr>
          <p:cNvPr id="44" name="23 - Ευθύγραμμο βέλος σύνδεσης"/>
          <p:cNvCxnSpPr>
            <a:stCxn id="8" idx="6"/>
            <a:endCxn id="50" idx="1"/>
          </p:cNvCxnSpPr>
          <p:nvPr/>
        </p:nvCxnSpPr>
        <p:spPr>
          <a:xfrm flipV="1">
            <a:off x="4171950" y="4275932"/>
            <a:ext cx="2659063" cy="823119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49" name="23 - Ευθύγραμμο βέλος σύνδεσης"/>
          <p:cNvCxnSpPr>
            <a:stCxn id="8" idx="6"/>
            <a:endCxn id="51" idx="1"/>
          </p:cNvCxnSpPr>
          <p:nvPr/>
        </p:nvCxnSpPr>
        <p:spPr>
          <a:xfrm flipV="1">
            <a:off x="4171950" y="4921251"/>
            <a:ext cx="2659063" cy="177800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55" name="23 - Ευθύγραμμο βέλος σύνδεσης"/>
          <p:cNvCxnSpPr>
            <a:stCxn id="8" idx="6"/>
            <a:endCxn id="53" idx="1"/>
          </p:cNvCxnSpPr>
          <p:nvPr/>
        </p:nvCxnSpPr>
        <p:spPr>
          <a:xfrm>
            <a:off x="4171950" y="5099051"/>
            <a:ext cx="2689225" cy="1115218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Ορθογώνιο"/>
          <p:cNvSpPr/>
          <p:nvPr/>
        </p:nvSpPr>
        <p:spPr>
          <a:xfrm>
            <a:off x="2356029" y="2218901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Supply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27742" y="2218901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Demand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298629" y="4060401"/>
            <a:ext cx="1754188" cy="1328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Current Shipping Market’s Variables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8" name="7 - Έλλειψη"/>
          <p:cNvSpPr/>
          <p:nvPr/>
        </p:nvSpPr>
        <p:spPr>
          <a:xfrm>
            <a:off x="3667304" y="4285826"/>
            <a:ext cx="1774825" cy="8794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1-&gt;12</a:t>
            </a:r>
            <a:endParaRPr lang="el-GR" sz="1800" baseline="-25000" dirty="0">
              <a:solidFill>
                <a:srgbClr val="FF0000"/>
              </a:solidFill>
            </a:endParaRPr>
          </a:p>
        </p:txBody>
      </p:sp>
      <p:cxnSp>
        <p:nvCxnSpPr>
          <p:cNvPr id="18" name="17 - Γωνιακή σύνδεση"/>
          <p:cNvCxnSpPr>
            <a:cxnSpLocks noChangeShapeType="1"/>
            <a:stCxn id="6" idx="2"/>
            <a:endCxn id="8" idx="0"/>
          </p:cNvCxnSpPr>
          <p:nvPr/>
        </p:nvCxnSpPr>
        <p:spPr bwMode="auto">
          <a:xfrm rot="5400000">
            <a:off x="4441211" y="3211882"/>
            <a:ext cx="1187450" cy="96043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21" name="20 - Ευθύγραμμο βέλος σύνδεσης"/>
          <p:cNvCxnSpPr>
            <a:cxnSpLocks noChangeShapeType="1"/>
            <a:stCxn id="5" idx="2"/>
            <a:endCxn id="8" idx="2"/>
          </p:cNvCxnSpPr>
          <p:nvPr/>
        </p:nvCxnSpPr>
        <p:spPr bwMode="auto">
          <a:xfrm rot="16200000" flipH="1">
            <a:off x="2641779" y="3700039"/>
            <a:ext cx="1627188" cy="423862"/>
          </a:xfrm>
          <a:prstGeom prst="bentConnector2">
            <a:avLst/>
          </a:prstGeom>
          <a:noFill/>
          <a:ln w="95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24" name="23 - Ευθύγραμμο βέλος σύνδεσης"/>
          <p:cNvCxnSpPr>
            <a:stCxn id="8" idx="6"/>
            <a:endCxn id="30" idx="1"/>
          </p:cNvCxnSpPr>
          <p:nvPr/>
        </p:nvCxnSpPr>
        <p:spPr>
          <a:xfrm flipV="1">
            <a:off x="5442129" y="3315863"/>
            <a:ext cx="2630488" cy="1409701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48" name="47 - Ορθογώνιο"/>
          <p:cNvSpPr/>
          <p:nvPr/>
        </p:nvSpPr>
        <p:spPr>
          <a:xfrm>
            <a:off x="1844854" y="5890788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1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0" name="49 - Ορθογώνιο"/>
          <p:cNvSpPr/>
          <p:nvPr/>
        </p:nvSpPr>
        <p:spPr>
          <a:xfrm>
            <a:off x="2932292" y="5892376"/>
            <a:ext cx="1004887" cy="439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1" name="50 - Ορθογώνιο"/>
          <p:cNvSpPr/>
          <p:nvPr/>
        </p:nvSpPr>
        <p:spPr>
          <a:xfrm>
            <a:off x="4049892" y="5889201"/>
            <a:ext cx="1004887" cy="44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3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30" name="29 - Ορθογώνιο"/>
          <p:cNvSpPr/>
          <p:nvPr/>
        </p:nvSpPr>
        <p:spPr>
          <a:xfrm>
            <a:off x="8072617" y="3096788"/>
            <a:ext cx="847725" cy="438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BCI</a:t>
            </a:r>
            <a:r>
              <a:rPr lang="en-US" sz="1800" baseline="-25000" dirty="0" smtClean="0">
                <a:solidFill>
                  <a:srgbClr val="FF0000"/>
                </a:solidFill>
              </a:rPr>
              <a:t>1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31" name="30 - Ορθογώνιο"/>
          <p:cNvSpPr/>
          <p:nvPr/>
        </p:nvSpPr>
        <p:spPr>
          <a:xfrm>
            <a:off x="8072617" y="3720676"/>
            <a:ext cx="847725" cy="439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BCI</a:t>
            </a:r>
            <a:r>
              <a:rPr lang="en-US" sz="1800" baseline="-25000" dirty="0" smtClean="0">
                <a:solidFill>
                  <a:srgbClr val="FF0000"/>
                </a:solidFill>
              </a:rPr>
              <a:t>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2" name="4 - Ορθογώνιο"/>
          <p:cNvSpPr/>
          <p:nvPr/>
        </p:nvSpPr>
        <p:spPr>
          <a:xfrm>
            <a:off x="263704" y="2396701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External Variables</a:t>
            </a:r>
          </a:p>
          <a:p>
            <a:pPr algn="ctr"/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9" name="30 - Ορθογώνιο"/>
          <p:cNvSpPr/>
          <p:nvPr/>
        </p:nvSpPr>
        <p:spPr>
          <a:xfrm>
            <a:off x="8063092" y="4347738"/>
            <a:ext cx="847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1800" dirty="0" smtClean="0">
                <a:solidFill>
                  <a:srgbClr val="FF0000"/>
                </a:solidFill>
              </a:rPr>
              <a:t>BCI</a:t>
            </a:r>
            <a:r>
              <a:rPr lang="en-US" sz="1800" baseline="-25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3</a:t>
            </a:r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0" name="30 - Ορθογώνιο"/>
          <p:cNvSpPr/>
          <p:nvPr/>
        </p:nvSpPr>
        <p:spPr>
          <a:xfrm>
            <a:off x="8058329" y="5570113"/>
            <a:ext cx="847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1800" dirty="0" smtClean="0">
                <a:solidFill>
                  <a:srgbClr val="FF0000"/>
                </a:solidFill>
              </a:rPr>
              <a:t>BCI</a:t>
            </a:r>
            <a:r>
              <a:rPr lang="en-US" sz="1800" baseline="-250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12</a:t>
            </a:r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grpSp>
        <p:nvGrpSpPr>
          <p:cNvPr id="14" name="Group 31"/>
          <p:cNvGrpSpPr>
            <a:grpSpLocks/>
          </p:cNvGrpSpPr>
          <p:nvPr/>
        </p:nvGrpSpPr>
        <p:grpSpPr bwMode="auto">
          <a:xfrm rot="5400000">
            <a:off x="5386567" y="5595513"/>
            <a:ext cx="287337" cy="993775"/>
            <a:chOff x="1292" y="1842"/>
            <a:chExt cx="182" cy="571"/>
          </a:xfrm>
        </p:grpSpPr>
        <p:sp>
          <p:nvSpPr>
            <p:cNvPr id="205856" name="Text Box 32"/>
            <p:cNvSpPr txBox="1">
              <a:spLocks noChangeArrowheads="1"/>
            </p:cNvSpPr>
            <p:nvPr/>
          </p:nvSpPr>
          <p:spPr bwMode="auto">
            <a:xfrm>
              <a:off x="1292" y="1842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7" name="Text Box 33"/>
            <p:cNvSpPr txBox="1">
              <a:spLocks noChangeArrowheads="1"/>
            </p:cNvSpPr>
            <p:nvPr/>
          </p:nvSpPr>
          <p:spPr bwMode="auto">
            <a:xfrm>
              <a:off x="1292" y="1980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8" name="Text Box 34"/>
            <p:cNvSpPr txBox="1">
              <a:spLocks noChangeArrowheads="1"/>
            </p:cNvSpPr>
            <p:nvPr/>
          </p:nvSpPr>
          <p:spPr bwMode="auto">
            <a:xfrm>
              <a:off x="1292" y="2115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>
                  <a:solidFill>
                    <a:srgbClr val="081276"/>
                  </a:solidFill>
                </a:rPr>
                <a:t>.</a:t>
              </a:r>
            </a:p>
          </p:txBody>
        </p:sp>
      </p:grpSp>
      <p:cxnSp>
        <p:nvCxnSpPr>
          <p:cNvPr id="11" name="23 - Ευθύγραμμο βέλος σύνδεσης"/>
          <p:cNvCxnSpPr>
            <a:endCxn id="8" idx="2"/>
          </p:cNvCxnSpPr>
          <p:nvPr/>
        </p:nvCxnSpPr>
        <p:spPr>
          <a:xfrm>
            <a:off x="2065517" y="4725563"/>
            <a:ext cx="1601787" cy="1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3" name="17 - Γωνιακή σύνδεση"/>
          <p:cNvCxnSpPr>
            <a:cxnSpLocks noChangeShapeType="1"/>
            <a:endCxn id="8" idx="2"/>
          </p:cNvCxnSpPr>
          <p:nvPr/>
        </p:nvCxnSpPr>
        <p:spPr bwMode="auto">
          <a:xfrm>
            <a:off x="1151117" y="3288876"/>
            <a:ext cx="2516187" cy="1436688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grpSp>
        <p:nvGrpSpPr>
          <p:cNvPr id="15" name="Group 57"/>
          <p:cNvGrpSpPr>
            <a:grpSpLocks/>
          </p:cNvGrpSpPr>
          <p:nvPr/>
        </p:nvGrpSpPr>
        <p:grpSpPr bwMode="auto">
          <a:xfrm>
            <a:off x="8361542" y="4644601"/>
            <a:ext cx="287337" cy="993775"/>
            <a:chOff x="1292" y="1842"/>
            <a:chExt cx="182" cy="571"/>
          </a:xfrm>
        </p:grpSpPr>
        <p:sp>
          <p:nvSpPr>
            <p:cNvPr id="205882" name="Text Box 58"/>
            <p:cNvSpPr txBox="1">
              <a:spLocks noChangeArrowheads="1"/>
            </p:cNvSpPr>
            <p:nvPr/>
          </p:nvSpPr>
          <p:spPr bwMode="auto">
            <a:xfrm>
              <a:off x="1292" y="1842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83" name="Text Box 59"/>
            <p:cNvSpPr txBox="1">
              <a:spLocks noChangeArrowheads="1"/>
            </p:cNvSpPr>
            <p:nvPr/>
          </p:nvSpPr>
          <p:spPr bwMode="auto">
            <a:xfrm>
              <a:off x="1292" y="1980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84" name="Text Box 60"/>
            <p:cNvSpPr txBox="1">
              <a:spLocks noChangeArrowheads="1"/>
            </p:cNvSpPr>
            <p:nvPr/>
          </p:nvSpPr>
          <p:spPr bwMode="auto">
            <a:xfrm>
              <a:off x="1292" y="2115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</p:grp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Baltic Capesize Index Modeling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cxnSp>
        <p:nvCxnSpPr>
          <p:cNvPr id="44" name="23 - Ευθύγραμμο βέλος σύνδεσης"/>
          <p:cNvCxnSpPr>
            <a:stCxn id="8" idx="6"/>
            <a:endCxn id="31" idx="1"/>
          </p:cNvCxnSpPr>
          <p:nvPr/>
        </p:nvCxnSpPr>
        <p:spPr>
          <a:xfrm flipV="1">
            <a:off x="5442129" y="3940545"/>
            <a:ext cx="2630488" cy="785019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49" name="23 - Ευθύγραμμο βέλος σύνδεσης"/>
          <p:cNvCxnSpPr>
            <a:stCxn id="8" idx="6"/>
            <a:endCxn id="9" idx="1"/>
          </p:cNvCxnSpPr>
          <p:nvPr/>
        </p:nvCxnSpPr>
        <p:spPr>
          <a:xfrm flipV="1">
            <a:off x="5442129" y="4567607"/>
            <a:ext cx="2620963" cy="157957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55" name="23 - Ευθύγραμμο βέλος σύνδεσης"/>
          <p:cNvCxnSpPr>
            <a:stCxn id="8" idx="6"/>
            <a:endCxn id="10" idx="1"/>
          </p:cNvCxnSpPr>
          <p:nvPr/>
        </p:nvCxnSpPr>
        <p:spPr>
          <a:xfrm>
            <a:off x="5442129" y="4725564"/>
            <a:ext cx="2616200" cy="1064418"/>
          </a:xfrm>
          <a:prstGeom prst="straightConnector1">
            <a:avLst/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102" name="50 - Ορθογώνιο"/>
          <p:cNvSpPr/>
          <p:nvPr/>
        </p:nvSpPr>
        <p:spPr>
          <a:xfrm>
            <a:off x="5815192" y="5889201"/>
            <a:ext cx="1004887" cy="44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smtClean="0">
                <a:solidFill>
                  <a:srgbClr val="FF0000"/>
                </a:solidFill>
              </a:rPr>
              <a:t>BDI</a:t>
            </a:r>
            <a:r>
              <a:rPr lang="en-US" sz="1800" baseline="-25000" dirty="0" smtClean="0">
                <a:solidFill>
                  <a:srgbClr val="FF0000"/>
                </a:solidFill>
              </a:rPr>
              <a:t>12</a:t>
            </a:r>
            <a:endParaRPr lang="el-GR" sz="1800" dirty="0">
              <a:solidFill>
                <a:srgbClr val="FF0000"/>
              </a:solidFill>
            </a:endParaRPr>
          </a:p>
        </p:txBody>
      </p:sp>
      <p:cxnSp>
        <p:nvCxnSpPr>
          <p:cNvPr id="111" name="17 - Γωνιακή σύνδεση"/>
          <p:cNvCxnSpPr>
            <a:cxnSpLocks noChangeShapeType="1"/>
            <a:stCxn id="102" idx="0"/>
            <a:endCxn id="8" idx="4"/>
          </p:cNvCxnSpPr>
          <p:nvPr/>
        </p:nvCxnSpPr>
        <p:spPr bwMode="auto">
          <a:xfrm rot="16200000" flipV="1">
            <a:off x="5074227" y="4645791"/>
            <a:ext cx="723900" cy="1762919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14" name="17 - Γωνιακή σύνδεση"/>
          <p:cNvCxnSpPr>
            <a:cxnSpLocks noChangeShapeType="1"/>
            <a:stCxn id="51" idx="0"/>
            <a:endCxn id="8" idx="4"/>
          </p:cNvCxnSpPr>
          <p:nvPr/>
        </p:nvCxnSpPr>
        <p:spPr bwMode="auto">
          <a:xfrm rot="5400000" flipH="1" flipV="1">
            <a:off x="4191576" y="5526061"/>
            <a:ext cx="723900" cy="238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17" name="17 - Γωνιακή σύνδεση"/>
          <p:cNvCxnSpPr>
            <a:cxnSpLocks noChangeShapeType="1"/>
            <a:stCxn id="50" idx="0"/>
            <a:endCxn id="8" idx="4"/>
          </p:cNvCxnSpPr>
          <p:nvPr/>
        </p:nvCxnSpPr>
        <p:spPr bwMode="auto">
          <a:xfrm rot="5400000" flipH="1" flipV="1">
            <a:off x="3631189" y="4968849"/>
            <a:ext cx="727075" cy="1119981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20" name="17 - Γωνιακή σύνδεση"/>
          <p:cNvCxnSpPr>
            <a:cxnSpLocks noChangeShapeType="1"/>
            <a:stCxn id="48" idx="0"/>
            <a:endCxn id="8" idx="4"/>
          </p:cNvCxnSpPr>
          <p:nvPr/>
        </p:nvCxnSpPr>
        <p:spPr bwMode="auto">
          <a:xfrm rot="5400000" flipH="1" flipV="1">
            <a:off x="3080724" y="4416795"/>
            <a:ext cx="725487" cy="2222500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Ορθογώνιο"/>
          <p:cNvSpPr/>
          <p:nvPr/>
        </p:nvSpPr>
        <p:spPr>
          <a:xfrm>
            <a:off x="2343150" y="25923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Supply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5 - Ορθογώνιο"/>
          <p:cNvSpPr/>
          <p:nvPr/>
        </p:nvSpPr>
        <p:spPr>
          <a:xfrm>
            <a:off x="4614863" y="25923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 smtClean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Demand </a:t>
            </a:r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Indicators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2000250" y="5360988"/>
            <a:ext cx="1754188" cy="1328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Current Shipping </a:t>
            </a:r>
            <a:r>
              <a:rPr lang="en-US" sz="1800" dirty="0" smtClean="0">
                <a:solidFill>
                  <a:srgbClr val="FF0000"/>
                </a:solidFill>
              </a:rPr>
              <a:t>Market </a:t>
            </a:r>
            <a:r>
              <a:rPr lang="en-US" sz="1800" dirty="0">
                <a:solidFill>
                  <a:srgbClr val="FF0000"/>
                </a:solidFill>
              </a:rPr>
              <a:t>Variables</a:t>
            </a:r>
            <a:endParaRPr lang="el-GR" sz="1800" dirty="0">
              <a:solidFill>
                <a:srgbClr val="FF0000"/>
              </a:solidFill>
            </a:endParaRPr>
          </a:p>
        </p:txBody>
      </p:sp>
      <p:cxnSp>
        <p:nvCxnSpPr>
          <p:cNvPr id="18" name="17 - Γωνιακή σύνδεση"/>
          <p:cNvCxnSpPr>
            <a:cxnSpLocks noChangeShapeType="1"/>
            <a:stCxn id="6" idx="2"/>
          </p:cNvCxnSpPr>
          <p:nvPr/>
        </p:nvCxnSpPr>
        <p:spPr bwMode="auto">
          <a:xfrm rot="16200000" flipH="1">
            <a:off x="5268119" y="3706019"/>
            <a:ext cx="1620840" cy="1152527"/>
          </a:xfrm>
          <a:prstGeom prst="bentConnector3">
            <a:avLst>
              <a:gd name="adj1" fmla="val 101714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21" name="20 - Ευθύγραμμο βέλος σύνδεσης"/>
          <p:cNvCxnSpPr>
            <a:cxnSpLocks noChangeShapeType="1"/>
            <a:stCxn id="5" idx="2"/>
          </p:cNvCxnSpPr>
          <p:nvPr/>
        </p:nvCxnSpPr>
        <p:spPr bwMode="auto">
          <a:xfrm rot="16200000" flipH="1">
            <a:off x="4094163" y="2608263"/>
            <a:ext cx="1658940" cy="3386140"/>
          </a:xfrm>
          <a:prstGeom prst="bentConnector2">
            <a:avLst/>
          </a:prstGeom>
          <a:noFill/>
          <a:ln w="9525" algn="ctr">
            <a:solidFill>
              <a:srgbClr val="4A7EBB"/>
            </a:solidFill>
            <a:round/>
            <a:headEnd/>
            <a:tailEnd type="arrow" w="med" len="med"/>
          </a:ln>
        </p:spPr>
      </p:cxnSp>
      <p:cxnSp>
        <p:nvCxnSpPr>
          <p:cNvPr id="34" name="33 - Ευθεία γραμμή σύνδεσης"/>
          <p:cNvCxnSpPr/>
          <p:nvPr/>
        </p:nvCxnSpPr>
        <p:spPr>
          <a:xfrm>
            <a:off x="6618288" y="3716338"/>
            <a:ext cx="265112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- Ευθεία γραμμή σύνδεσης"/>
          <p:cNvCxnSpPr/>
          <p:nvPr/>
        </p:nvCxnSpPr>
        <p:spPr>
          <a:xfrm>
            <a:off x="6618288" y="4289425"/>
            <a:ext cx="231775" cy="3175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- Ευθεία γραμμή σύνδεσης"/>
          <p:cNvCxnSpPr/>
          <p:nvPr/>
        </p:nvCxnSpPr>
        <p:spPr>
          <a:xfrm>
            <a:off x="6618288" y="4933950"/>
            <a:ext cx="231775" cy="3175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44 - Ευθεία γραμμή σύνδεσης"/>
          <p:cNvCxnSpPr/>
          <p:nvPr/>
        </p:nvCxnSpPr>
        <p:spPr>
          <a:xfrm>
            <a:off x="6618288" y="6197600"/>
            <a:ext cx="231775" cy="1588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- Ορθογώνιο"/>
          <p:cNvSpPr/>
          <p:nvPr/>
        </p:nvSpPr>
        <p:spPr>
          <a:xfrm>
            <a:off x="6861175" y="3470275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1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0" name="49 - Ορθογώνιο"/>
          <p:cNvSpPr/>
          <p:nvPr/>
        </p:nvSpPr>
        <p:spPr>
          <a:xfrm>
            <a:off x="6831013" y="4056063"/>
            <a:ext cx="1004887" cy="439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1" name="50 - Ορθογώνιο"/>
          <p:cNvSpPr/>
          <p:nvPr/>
        </p:nvSpPr>
        <p:spPr>
          <a:xfrm>
            <a:off x="6831013" y="4700588"/>
            <a:ext cx="1004887" cy="441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3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53" name="52 - Ορθογώνιο"/>
          <p:cNvSpPr/>
          <p:nvPr/>
        </p:nvSpPr>
        <p:spPr>
          <a:xfrm>
            <a:off x="6861175" y="5994400"/>
            <a:ext cx="974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ANN</a:t>
            </a:r>
            <a:r>
              <a:rPr lang="en-US" sz="1800" baseline="-25000" dirty="0">
                <a:solidFill>
                  <a:srgbClr val="FF0000"/>
                </a:solidFill>
              </a:rPr>
              <a:t>12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30" name="29 - Ορθογώνιο"/>
          <p:cNvSpPr/>
          <p:nvPr/>
        </p:nvSpPr>
        <p:spPr>
          <a:xfrm>
            <a:off x="8059738" y="3470275"/>
            <a:ext cx="847725" cy="438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SHP</a:t>
            </a:r>
            <a:r>
              <a:rPr lang="en-US" sz="1800" baseline="-25000" dirty="0">
                <a:solidFill>
                  <a:srgbClr val="FF0000"/>
                </a:solidFill>
              </a:rPr>
              <a:t>1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31" name="30 - Ορθογώνιο"/>
          <p:cNvSpPr/>
          <p:nvPr/>
        </p:nvSpPr>
        <p:spPr>
          <a:xfrm>
            <a:off x="8059738" y="4056063"/>
            <a:ext cx="847725" cy="439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rgbClr val="FF0000"/>
                </a:solidFill>
              </a:rPr>
              <a:t>SHP</a:t>
            </a:r>
            <a:r>
              <a:rPr lang="en-US" sz="1800" baseline="-25000" dirty="0">
                <a:solidFill>
                  <a:srgbClr val="FF0000"/>
                </a:solidFill>
              </a:rPr>
              <a:t>2</a:t>
            </a:r>
            <a:endParaRPr lang="el-GR" sz="1800" dirty="0">
              <a:solidFill>
                <a:srgbClr val="FF0000"/>
              </a:solidFill>
            </a:endParaRPr>
          </a:p>
        </p:txBody>
      </p:sp>
      <p:sp>
        <p:nvSpPr>
          <p:cNvPr id="2" name="4 - Ορθογώνιο"/>
          <p:cNvSpPr/>
          <p:nvPr/>
        </p:nvSpPr>
        <p:spPr>
          <a:xfrm>
            <a:off x="200025" y="4129088"/>
            <a:ext cx="1774825" cy="879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External Variables</a:t>
            </a:r>
          </a:p>
          <a:p>
            <a:pPr algn="ctr"/>
            <a:endParaRPr lang="el-GR" sz="1800" dirty="0">
              <a:solidFill>
                <a:srgbClr val="FFFFFF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9" name="30 - Ορθογώνιο"/>
          <p:cNvSpPr/>
          <p:nvPr/>
        </p:nvSpPr>
        <p:spPr>
          <a:xfrm>
            <a:off x="8050213" y="4708525"/>
            <a:ext cx="847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SHP</a:t>
            </a:r>
            <a:r>
              <a:rPr lang="en-US" sz="1800" baseline="-250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3</a:t>
            </a:r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10" name="30 - Ορθογώνιο"/>
          <p:cNvSpPr/>
          <p:nvPr/>
        </p:nvSpPr>
        <p:spPr>
          <a:xfrm>
            <a:off x="8121650" y="5994400"/>
            <a:ext cx="847725" cy="439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18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SHP</a:t>
            </a:r>
            <a:r>
              <a:rPr lang="en-US" sz="1800" baseline="-25000" dirty="0">
                <a:solidFill>
                  <a:srgbClr val="FF0000"/>
                </a:solidFill>
                <a:latin typeface="Calibri" pitchFamily="34" charset="0"/>
                <a:cs typeface="Arial" pitchFamily="34" charset="0"/>
              </a:rPr>
              <a:t>12</a:t>
            </a:r>
            <a:endParaRPr lang="el-GR" sz="1800" dirty="0">
              <a:solidFill>
                <a:srgbClr val="FF0000"/>
              </a:solidFill>
              <a:latin typeface="Calibri" pitchFamily="34" charset="0"/>
              <a:cs typeface="Arial" pitchFamily="34" charset="0"/>
            </a:endParaRPr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7189788" y="5016500"/>
            <a:ext cx="287337" cy="993775"/>
            <a:chOff x="1292" y="1842"/>
            <a:chExt cx="182" cy="571"/>
          </a:xfrm>
        </p:grpSpPr>
        <p:sp>
          <p:nvSpPr>
            <p:cNvPr id="205856" name="Text Box 32"/>
            <p:cNvSpPr txBox="1">
              <a:spLocks noChangeArrowheads="1"/>
            </p:cNvSpPr>
            <p:nvPr/>
          </p:nvSpPr>
          <p:spPr bwMode="auto">
            <a:xfrm>
              <a:off x="1292" y="1842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7" name="Text Box 33"/>
            <p:cNvSpPr txBox="1">
              <a:spLocks noChangeArrowheads="1"/>
            </p:cNvSpPr>
            <p:nvPr/>
          </p:nvSpPr>
          <p:spPr bwMode="auto">
            <a:xfrm>
              <a:off x="1292" y="1980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58" name="Text Box 34"/>
            <p:cNvSpPr txBox="1">
              <a:spLocks noChangeArrowheads="1"/>
            </p:cNvSpPr>
            <p:nvPr/>
          </p:nvSpPr>
          <p:spPr bwMode="auto">
            <a:xfrm>
              <a:off x="1292" y="2115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</p:grpSp>
      <p:cxnSp>
        <p:nvCxnSpPr>
          <p:cNvPr id="13" name="17 - Γωνιακή σύνδεση"/>
          <p:cNvCxnSpPr>
            <a:cxnSpLocks noChangeShapeType="1"/>
            <a:stCxn id="2" idx="3"/>
          </p:cNvCxnSpPr>
          <p:nvPr/>
        </p:nvCxnSpPr>
        <p:spPr bwMode="auto">
          <a:xfrm>
            <a:off x="1974850" y="4568826"/>
            <a:ext cx="4679950" cy="549274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cxnSp>
        <p:nvCxnSpPr>
          <p:cNvPr id="14" name="23 - Ευθύγραμμο βέλος σύνδεσης"/>
          <p:cNvCxnSpPr>
            <a:cxnSpLocks noChangeShapeType="1"/>
            <a:stCxn id="53" idx="3"/>
            <a:endCxn id="0" idx="1"/>
          </p:cNvCxnSpPr>
          <p:nvPr/>
        </p:nvCxnSpPr>
        <p:spPr bwMode="auto">
          <a:xfrm flipV="1">
            <a:off x="7848600" y="3689350"/>
            <a:ext cx="198438" cy="1588"/>
          </a:xfrm>
          <a:prstGeom prst="straightConnector1">
            <a:avLst/>
          </a:prstGeom>
          <a:noFill/>
          <a:ln w="9525" algn="ctr">
            <a:solidFill>
              <a:srgbClr val="0070C0"/>
            </a:solidFill>
            <a:round/>
            <a:headEnd/>
            <a:tailEnd type="arrow" w="med" len="med"/>
          </a:ln>
        </p:spPr>
      </p:cxnSp>
      <p:cxnSp>
        <p:nvCxnSpPr>
          <p:cNvPr id="15" name="23 - Ευθύγραμμο βέλος σύνδεσης"/>
          <p:cNvCxnSpPr>
            <a:stCxn id="53" idx="3"/>
            <a:endCxn id="0" idx="1"/>
          </p:cNvCxnSpPr>
          <p:nvPr/>
        </p:nvCxnSpPr>
        <p:spPr>
          <a:xfrm>
            <a:off x="7848600" y="4276725"/>
            <a:ext cx="198438" cy="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23 - Ευθύγραμμο βέλος σύνδεσης"/>
          <p:cNvCxnSpPr>
            <a:stCxn id="53" idx="3"/>
            <a:endCxn id="0" idx="1"/>
          </p:cNvCxnSpPr>
          <p:nvPr/>
        </p:nvCxnSpPr>
        <p:spPr>
          <a:xfrm>
            <a:off x="7848600" y="4921250"/>
            <a:ext cx="188913" cy="7938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23 - Ευθύγραμμο βέλος σύνδεσης"/>
          <p:cNvCxnSpPr>
            <a:stCxn id="53" idx="3"/>
            <a:endCxn id="0" idx="1"/>
          </p:cNvCxnSpPr>
          <p:nvPr/>
        </p:nvCxnSpPr>
        <p:spPr>
          <a:xfrm>
            <a:off x="7848600" y="6215063"/>
            <a:ext cx="260350" cy="0"/>
          </a:xfrm>
          <a:prstGeom prst="straightConnector1">
            <a:avLst/>
          </a:prstGeom>
          <a:ln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57"/>
          <p:cNvGrpSpPr>
            <a:grpSpLocks/>
          </p:cNvGrpSpPr>
          <p:nvPr/>
        </p:nvGrpSpPr>
        <p:grpSpPr bwMode="auto">
          <a:xfrm>
            <a:off x="8348663" y="5018088"/>
            <a:ext cx="287337" cy="993775"/>
            <a:chOff x="1292" y="1842"/>
            <a:chExt cx="182" cy="571"/>
          </a:xfrm>
        </p:grpSpPr>
        <p:sp>
          <p:nvSpPr>
            <p:cNvPr id="205882" name="Text Box 58"/>
            <p:cNvSpPr txBox="1">
              <a:spLocks noChangeArrowheads="1"/>
            </p:cNvSpPr>
            <p:nvPr/>
          </p:nvSpPr>
          <p:spPr bwMode="auto">
            <a:xfrm>
              <a:off x="1292" y="1842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83" name="Text Box 59"/>
            <p:cNvSpPr txBox="1">
              <a:spLocks noChangeArrowheads="1"/>
            </p:cNvSpPr>
            <p:nvPr/>
          </p:nvSpPr>
          <p:spPr bwMode="auto">
            <a:xfrm>
              <a:off x="1292" y="1980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  <p:sp>
          <p:nvSpPr>
            <p:cNvPr id="205884" name="Text Box 60"/>
            <p:cNvSpPr txBox="1">
              <a:spLocks noChangeArrowheads="1"/>
            </p:cNvSpPr>
            <p:nvPr/>
          </p:nvSpPr>
          <p:spPr bwMode="auto">
            <a:xfrm>
              <a:off x="1292" y="2115"/>
              <a:ext cx="182" cy="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>
                  <a:solidFill>
                    <a:srgbClr val="081276"/>
                  </a:solidFill>
                </a:rPr>
                <a:t>.</a:t>
              </a:r>
            </a:p>
          </p:txBody>
        </p:sp>
      </p:grpSp>
      <p:sp>
        <p:nvSpPr>
          <p:cNvPr id="41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Handy Size 30K 10y Secondhand Price Modeling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cxnSp>
        <p:nvCxnSpPr>
          <p:cNvPr id="55" name="17 - Γωνιακή σύνδεση"/>
          <p:cNvCxnSpPr>
            <a:cxnSpLocks noChangeShapeType="1"/>
            <a:stCxn id="7" idx="3"/>
          </p:cNvCxnSpPr>
          <p:nvPr/>
        </p:nvCxnSpPr>
        <p:spPr bwMode="auto">
          <a:xfrm flipV="1">
            <a:off x="3754438" y="5118100"/>
            <a:ext cx="2913062" cy="907257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4A7EBB"/>
            </a:solidFill>
            <a:miter lim="800000"/>
            <a:headEnd/>
            <a:tailEnd type="arrow" w="med" len="med"/>
          </a:ln>
        </p:spPr>
      </p:cxnSp>
      <p:sp>
        <p:nvSpPr>
          <p:cNvPr id="205852" name="Line 28"/>
          <p:cNvSpPr>
            <a:spLocks noChangeShapeType="1"/>
          </p:cNvSpPr>
          <p:nvPr/>
        </p:nvSpPr>
        <p:spPr bwMode="auto">
          <a:xfrm>
            <a:off x="6630988" y="3716338"/>
            <a:ext cx="0" cy="2481262"/>
          </a:xfrm>
          <a:prstGeom prst="line">
            <a:avLst/>
          </a:prstGeom>
          <a:noFill/>
          <a:ln w="31750">
            <a:solidFill>
              <a:srgbClr val="0070C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0387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273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Preprocessing of Independent Variables</a:t>
            </a:r>
            <a:r>
              <a:rPr lang="el-GR" sz="1800" b="1" dirty="0" smtClean="0">
                <a:latin typeface="Arial Unicode MS" pitchFamily="34" charset="-128"/>
              </a:rPr>
              <a:t> </a:t>
            </a:r>
            <a:endParaRPr lang="en-US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Use of 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l-GR" sz="1400" dirty="0">
                <a:latin typeface="Arial Unicode MS" pitchFamily="34" charset="-128"/>
              </a:rPr>
              <a:t>Expert Judgment, </a:t>
            </a:r>
            <a:r>
              <a:rPr lang="en-US" sz="1400" dirty="0" smtClean="0">
                <a:latin typeface="Arial Unicode MS" pitchFamily="34" charset="-128"/>
              </a:rPr>
              <a:t>Correlation Coefficient: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n-US" sz="1400" dirty="0" smtClean="0">
                <a:latin typeface="Arial Unicode MS" pitchFamily="34" charset="-128"/>
              </a:rPr>
              <a:t>Attempt to Transfer Information from the Independent Variables to the Dependant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Appropriate Transformation</a:t>
            </a:r>
            <a:r>
              <a:rPr lang="el-GR" sz="1400" dirty="0" smtClean="0">
                <a:latin typeface="Arial Unicode MS" pitchFamily="34" charset="-128"/>
              </a:rPr>
              <a:t> – </a:t>
            </a:r>
            <a:r>
              <a:rPr lang="en-US" sz="1400" dirty="0" smtClean="0">
                <a:latin typeface="Arial Unicode MS" pitchFamily="34" charset="-128"/>
              </a:rPr>
              <a:t>Moving Averages, First and Second Order Differences, Returns etc.</a:t>
            </a:r>
            <a:endParaRPr lang="el-GR" sz="1400" dirty="0"/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Test for Existence of </a:t>
            </a:r>
            <a:r>
              <a:rPr lang="en-US" sz="1400" dirty="0" err="1" smtClean="0">
                <a:latin typeface="Arial Unicode MS" pitchFamily="34" charset="-128"/>
              </a:rPr>
              <a:t>Colinearity</a:t>
            </a:r>
            <a:r>
              <a:rPr lang="en-US" sz="1400" dirty="0" smtClean="0">
                <a:latin typeface="Arial Unicode MS" pitchFamily="34" charset="-128"/>
              </a:rPr>
              <a:t> with</a:t>
            </a:r>
            <a:r>
              <a:rPr lang="el-GR" sz="1400" dirty="0" smtClean="0">
                <a:latin typeface="Arial Unicode MS" pitchFamily="34" charset="-128"/>
              </a:rPr>
              <a:t>:</a:t>
            </a:r>
            <a:endParaRPr lang="en-US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l-GR" sz="1400" dirty="0">
                <a:latin typeface="Arial Unicode MS" pitchFamily="34" charset="-128"/>
              </a:rPr>
              <a:t>Bivariate Correlation</a:t>
            </a:r>
            <a:endParaRPr lang="en-US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l-GR" sz="1400" dirty="0">
                <a:latin typeface="Arial Unicode MS" pitchFamily="34" charset="-128"/>
              </a:rPr>
              <a:t>VIF (Variance Inflation Factor)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Explanatory Model Formulation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2434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Explanatory Model Formulation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42435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4796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Training and Validation Explanatory Matrixes Construction</a:t>
            </a:r>
            <a:r>
              <a:rPr lang="el-GR" sz="1800" b="1" dirty="0" smtClean="0">
                <a:latin typeface="Arial Unicode MS" pitchFamily="34" charset="-128"/>
              </a:rPr>
              <a:t> </a:t>
            </a:r>
            <a:r>
              <a:rPr lang="en-US" sz="1800" b="1" dirty="0" smtClean="0">
                <a:latin typeface="Arial Unicode MS" pitchFamily="34" charset="-128"/>
              </a:rPr>
              <a:t>for 1 to</a:t>
            </a:r>
            <a:r>
              <a:rPr lang="el-GR" sz="1800" b="1" dirty="0" smtClean="0">
                <a:latin typeface="Arial Unicode MS" pitchFamily="34" charset="-128"/>
              </a:rPr>
              <a:t>12 </a:t>
            </a:r>
            <a:r>
              <a:rPr lang="en-US" sz="1800" b="1" dirty="0" smtClean="0">
                <a:latin typeface="Arial Unicode MS" pitchFamily="34" charset="-128"/>
              </a:rPr>
              <a:t>Months Ahead </a:t>
            </a:r>
            <a:endParaRPr lang="en-US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E.g. For the Baltic Dry Index Case</a:t>
            </a:r>
            <a:r>
              <a:rPr lang="el-GR" sz="1400" dirty="0" smtClean="0">
                <a:latin typeface="Arial Unicode MS" pitchFamily="34" charset="-128"/>
              </a:rPr>
              <a:t>:</a:t>
            </a:r>
            <a:endParaRPr lang="en-US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latin typeface="Arial Unicode MS" pitchFamily="34" charset="-128"/>
              </a:rPr>
              <a:t>BDI</a:t>
            </a:r>
            <a:r>
              <a:rPr lang="el-GR" sz="1400" dirty="0" smtClean="0">
                <a:latin typeface="Arial Unicode MS" pitchFamily="34" charset="-128"/>
              </a:rPr>
              <a:t>: </a:t>
            </a:r>
            <a:r>
              <a:rPr lang="en-US" sz="1400" dirty="0" smtClean="0">
                <a:latin typeface="Arial Unicode MS" pitchFamily="34" charset="-128"/>
              </a:rPr>
              <a:t>Independent Internal Variable</a:t>
            </a: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latin typeface="Arial Unicode MS" pitchFamily="34" charset="-128"/>
              </a:rPr>
              <a:t>China Industrial Production Index 12 Moving Average</a:t>
            </a:r>
            <a:r>
              <a:rPr lang="el-GR" sz="1400" dirty="0" smtClean="0">
                <a:latin typeface="Arial Unicode MS" pitchFamily="34" charset="-128"/>
              </a:rPr>
              <a:t>: </a:t>
            </a:r>
            <a:r>
              <a:rPr lang="en-US" sz="1400" dirty="0" smtClean="0">
                <a:latin typeface="Arial Unicode MS" pitchFamily="34" charset="-128"/>
              </a:rPr>
              <a:t>Independent External </a:t>
            </a:r>
            <a:r>
              <a:rPr lang="en-US" sz="1400" i="1" dirty="0" smtClean="0">
                <a:latin typeface="Arial Unicode MS" pitchFamily="34" charset="-128"/>
              </a:rPr>
              <a:t>Indicator</a:t>
            </a:r>
            <a:r>
              <a:rPr lang="en-US" sz="1400" dirty="0" smtClean="0">
                <a:latin typeface="Arial Unicode MS" pitchFamily="34" charset="-128"/>
              </a:rPr>
              <a:t> Variable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r>
              <a:rPr lang="en-US" sz="1400" dirty="0" smtClean="0">
                <a:latin typeface="Arial Unicode MS" pitchFamily="34" charset="-128"/>
              </a:rPr>
              <a:t>With 12 Months Time Lead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endParaRPr lang="el-GR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latin typeface="Arial Unicode MS" pitchFamily="34" charset="-128"/>
              </a:rPr>
              <a:t>Supply of </a:t>
            </a:r>
            <a:r>
              <a:rPr lang="el-GR" sz="1400" b="1" dirty="0" smtClean="0">
                <a:latin typeface="Arial Unicode MS" pitchFamily="34" charset="-128"/>
              </a:rPr>
              <a:t>Tonnage</a:t>
            </a:r>
            <a:r>
              <a:rPr lang="el-GR" sz="1400" dirty="0" smtClean="0">
                <a:latin typeface="Arial Unicode MS" pitchFamily="34" charset="-128"/>
              </a:rPr>
              <a:t>: </a:t>
            </a:r>
            <a:r>
              <a:rPr lang="en-US" sz="1400" dirty="0" smtClean="0">
                <a:latin typeface="Arial Unicode MS" pitchFamily="34" charset="-128"/>
              </a:rPr>
              <a:t>Independent Internal Variable</a:t>
            </a: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latin typeface="Arial Unicode MS" pitchFamily="34" charset="-128"/>
              </a:rPr>
              <a:t>Supply of </a:t>
            </a:r>
            <a:r>
              <a:rPr lang="el-GR" sz="1400" b="1" dirty="0" smtClean="0">
                <a:latin typeface="Arial Unicode MS" pitchFamily="34" charset="-128"/>
              </a:rPr>
              <a:t>Tonnage</a:t>
            </a:r>
            <a:r>
              <a:rPr lang="en-US" sz="1400" b="1" dirty="0" smtClean="0">
                <a:latin typeface="Arial Unicode MS" pitchFamily="34" charset="-128"/>
              </a:rPr>
              <a:t> Yr/Yr%,</a:t>
            </a:r>
            <a:r>
              <a:rPr lang="el-GR" sz="1400" dirty="0" smtClean="0">
                <a:latin typeface="Arial Unicode MS" pitchFamily="34" charset="-128"/>
              </a:rPr>
              <a:t>: </a:t>
            </a:r>
            <a:r>
              <a:rPr lang="en-US" sz="1400" dirty="0" smtClean="0">
                <a:latin typeface="Arial Unicode MS" pitchFamily="34" charset="-128"/>
              </a:rPr>
              <a:t>Independent Internal Variable</a:t>
            </a:r>
            <a:endParaRPr lang="el-GR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latin typeface="Arial Unicode MS" pitchFamily="34" charset="-128"/>
              </a:rPr>
              <a:t>Supply of </a:t>
            </a:r>
            <a:r>
              <a:rPr lang="el-GR" sz="1400" b="1" dirty="0" smtClean="0">
                <a:latin typeface="Arial Unicode MS" pitchFamily="34" charset="-128"/>
              </a:rPr>
              <a:t>Tonnage</a:t>
            </a:r>
            <a:r>
              <a:rPr lang="en-US" sz="1400" b="1" dirty="0" smtClean="0">
                <a:latin typeface="Arial Unicode MS" pitchFamily="34" charset="-128"/>
              </a:rPr>
              <a:t> Yr/Yr%, 3 Moving Average</a:t>
            </a:r>
            <a:r>
              <a:rPr lang="el-GR" sz="1400" dirty="0" smtClean="0">
                <a:latin typeface="Arial Unicode MS" pitchFamily="34" charset="-128"/>
              </a:rPr>
              <a:t>: </a:t>
            </a:r>
            <a:r>
              <a:rPr lang="en-US" sz="1400" dirty="0" smtClean="0">
                <a:latin typeface="Arial Unicode MS" pitchFamily="34" charset="-128"/>
              </a:rPr>
              <a:t>Independent Internal </a:t>
            </a:r>
            <a:r>
              <a:rPr lang="en-US" sz="1400" i="1" dirty="0" smtClean="0">
                <a:latin typeface="Arial Unicode MS" pitchFamily="34" charset="-128"/>
              </a:rPr>
              <a:t>Indicator</a:t>
            </a:r>
            <a:r>
              <a:rPr lang="en-US" sz="1400" dirty="0" smtClean="0">
                <a:latin typeface="Arial Unicode MS" pitchFamily="34" charset="-128"/>
              </a:rPr>
              <a:t> Variable With 3 Months Time Lead</a:t>
            </a:r>
            <a:r>
              <a:rPr lang="el-GR" sz="1400" dirty="0" smtClean="0">
                <a:latin typeface="Arial Unicode MS" pitchFamily="34" charset="-128"/>
              </a:rPr>
              <a:t> </a:t>
            </a: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latin typeface="Arial Unicode MS" pitchFamily="34" charset="-128"/>
              </a:rPr>
              <a:t>Supply of </a:t>
            </a:r>
            <a:r>
              <a:rPr lang="el-GR" sz="1400" b="1" dirty="0" smtClean="0">
                <a:latin typeface="Arial Unicode MS" pitchFamily="34" charset="-128"/>
              </a:rPr>
              <a:t>Tonnage</a:t>
            </a:r>
            <a:r>
              <a:rPr lang="en-US" sz="1400" b="1" dirty="0" smtClean="0">
                <a:latin typeface="Arial Unicode MS" pitchFamily="34" charset="-128"/>
              </a:rPr>
              <a:t> Yr/Yr%, 9 Moving Average </a:t>
            </a:r>
            <a:r>
              <a:rPr lang="el-GR" sz="1400" dirty="0" smtClean="0">
                <a:latin typeface="Arial Unicode MS" pitchFamily="34" charset="-128"/>
              </a:rPr>
              <a:t>: </a:t>
            </a:r>
            <a:r>
              <a:rPr lang="en-US" sz="1400" dirty="0" smtClean="0">
                <a:latin typeface="Arial Unicode MS" pitchFamily="34" charset="-128"/>
              </a:rPr>
              <a:t>Independent Internal I</a:t>
            </a:r>
            <a:r>
              <a:rPr lang="en-US" sz="1400" i="1" dirty="0" smtClean="0">
                <a:latin typeface="Arial Unicode MS" pitchFamily="34" charset="-128"/>
              </a:rPr>
              <a:t>ndicator</a:t>
            </a:r>
            <a:r>
              <a:rPr lang="en-US" sz="1400" dirty="0" smtClean="0">
                <a:latin typeface="Arial Unicode MS" pitchFamily="34" charset="-128"/>
              </a:rPr>
              <a:t> Variable With 9 Months Time Lead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endParaRPr lang="en-US" sz="1400" dirty="0" smtClean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err="1" smtClean="0">
                <a:latin typeface="Arial Unicode MS" pitchFamily="34" charset="-128"/>
              </a:rPr>
              <a:t>BulkCarrier</a:t>
            </a:r>
            <a:r>
              <a:rPr lang="en-US" sz="1400" b="1" dirty="0" smtClean="0">
                <a:latin typeface="Arial Unicode MS" pitchFamily="34" charset="-128"/>
              </a:rPr>
              <a:t> New Building Price: </a:t>
            </a:r>
            <a:r>
              <a:rPr lang="en-US" sz="1400" dirty="0" smtClean="0">
                <a:latin typeface="Arial Unicode MS" pitchFamily="34" charset="-128"/>
              </a:rPr>
              <a:t>Independent Internal Variable </a:t>
            </a: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ü"/>
            </a:pPr>
            <a:r>
              <a:rPr lang="en-US" sz="1400" b="1" dirty="0" smtClean="0">
                <a:solidFill>
                  <a:srgbClr val="FF0000"/>
                </a:solidFill>
                <a:latin typeface="Arial Unicode MS" pitchFamily="34" charset="-128"/>
              </a:rPr>
              <a:t>BDI (1 to 12M)</a:t>
            </a:r>
            <a:r>
              <a:rPr lang="el-GR" sz="1400" dirty="0" smtClean="0">
                <a:solidFill>
                  <a:srgbClr val="FF0000"/>
                </a:solidFill>
                <a:latin typeface="Arial Unicode MS" pitchFamily="34" charset="-128"/>
              </a:rPr>
              <a:t>: </a:t>
            </a:r>
            <a:r>
              <a:rPr lang="en-US" sz="1400" dirty="0" smtClean="0">
                <a:solidFill>
                  <a:srgbClr val="FF0000"/>
                </a:solidFill>
                <a:latin typeface="Arial Unicode MS" pitchFamily="34" charset="-128"/>
              </a:rPr>
              <a:t>Dependent Internal Variable With up to 12 Months Ahead</a:t>
            </a:r>
            <a:endParaRPr lang="el-GR" sz="1400" dirty="0" smtClean="0">
              <a:solidFill>
                <a:srgbClr val="FF0000"/>
              </a:solidFill>
              <a:latin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5506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Explanatory Model Formulation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45507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2173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Explanatory  Model Selection</a:t>
            </a:r>
            <a:endParaRPr lang="el-GR" sz="1800" b="1" dirty="0">
              <a:latin typeface="Arial Unicode MS" pitchFamily="34" charset="-128"/>
            </a:endParaRP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Modular Artificial Neural Networks</a:t>
            </a:r>
            <a:endParaRPr lang="en-US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Not fully Interconnected Neurons</a:t>
            </a:r>
            <a:r>
              <a:rPr lang="el-GR" sz="1400" dirty="0" smtClean="0">
                <a:latin typeface="Arial Unicode MS" pitchFamily="34" charset="-128"/>
              </a:rPr>
              <a:t> </a:t>
            </a:r>
            <a:endParaRPr lang="el-GR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Reduced Number of Weights</a:t>
            </a:r>
            <a:endParaRPr lang="el-GR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Reduced Demand for Data Feed</a:t>
            </a:r>
            <a:endParaRPr lang="el-GR" sz="1400" dirty="0">
              <a:latin typeface="Arial Unicode MS" pitchFamily="34" charset="-128"/>
            </a:endParaRPr>
          </a:p>
          <a:p>
            <a:pPr marL="1870075" lvl="2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Increased Effort to Achieve Optimum Topology</a:t>
            </a:r>
            <a:endParaRPr lang="el-GR" sz="1400" dirty="0">
              <a:latin typeface="Arial Unicode MS" pitchFamily="34" charset="-128"/>
            </a:endParaRPr>
          </a:p>
        </p:txBody>
      </p:sp>
      <p:pic>
        <p:nvPicPr>
          <p:cNvPr id="104550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7688" y="4224338"/>
            <a:ext cx="5829300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Oval 2"/>
          <p:cNvSpPr>
            <a:spLocks noChangeArrowheads="1"/>
          </p:cNvSpPr>
          <p:nvPr/>
        </p:nvSpPr>
        <p:spPr bwMode="auto">
          <a:xfrm>
            <a:off x="7380288" y="2492375"/>
            <a:ext cx="1439862" cy="720725"/>
          </a:xfrm>
          <a:prstGeom prst="ellipse">
            <a:avLst/>
          </a:prstGeom>
          <a:solidFill>
            <a:srgbClr val="339966">
              <a:alpha val="30000"/>
            </a:srgbClr>
          </a:solidFill>
          <a:ln w="12700" algn="ctr">
            <a:solidFill>
              <a:schemeClr val="bg2"/>
            </a:solidFill>
            <a:round/>
            <a:headEnd/>
            <a:tailEnd type="none" w="lg" len="med"/>
          </a:ln>
          <a:effectLst/>
        </p:spPr>
        <p:txBody>
          <a:bodyPr wrap="none" anchor="ctr"/>
          <a:lstStyle/>
          <a:p>
            <a:r>
              <a:rPr lang="en-US" sz="3600">
                <a:latin typeface="Times New Roman" pitchFamily="18" charset="0"/>
              </a:rPr>
              <a:t>-</a:t>
            </a:r>
            <a:endParaRPr lang="el-GR" sz="3600">
              <a:latin typeface="Times New Roman" pitchFamily="18" charset="0"/>
            </a:endParaRPr>
          </a:p>
        </p:txBody>
      </p:sp>
      <p:sp>
        <p:nvSpPr>
          <p:cNvPr id="182275" name="Oval 3"/>
          <p:cNvSpPr>
            <a:spLocks noChangeArrowheads="1"/>
          </p:cNvSpPr>
          <p:nvPr/>
        </p:nvSpPr>
        <p:spPr bwMode="auto">
          <a:xfrm>
            <a:off x="7380288" y="3068638"/>
            <a:ext cx="1439862" cy="720725"/>
          </a:xfrm>
          <a:prstGeom prst="ellipse">
            <a:avLst/>
          </a:prstGeom>
          <a:solidFill>
            <a:srgbClr val="339966">
              <a:alpha val="30000"/>
            </a:srgbClr>
          </a:solidFill>
          <a:ln w="12700" algn="ctr">
            <a:solidFill>
              <a:schemeClr val="bg2"/>
            </a:solidFill>
            <a:round/>
            <a:headEnd/>
            <a:tailEnd type="none" w="lg" len="med"/>
          </a:ln>
          <a:effectLst/>
        </p:spPr>
        <p:txBody>
          <a:bodyPr wrap="none" anchor="ctr"/>
          <a:lstStyle/>
          <a:p>
            <a:r>
              <a:rPr lang="en-US" sz="3600">
                <a:latin typeface="Times New Roman" pitchFamily="18" charset="0"/>
              </a:rPr>
              <a:t>-</a:t>
            </a:r>
            <a:endParaRPr lang="el-GR" sz="3600">
              <a:latin typeface="Times New Roman" pitchFamily="18" charset="0"/>
            </a:endParaRPr>
          </a:p>
        </p:txBody>
      </p:sp>
      <p:sp>
        <p:nvSpPr>
          <p:cNvPr id="182276" name="Text Box 4"/>
          <p:cNvSpPr txBox="1">
            <a:spLocks noChangeArrowheads="1"/>
          </p:cNvSpPr>
          <p:nvPr/>
        </p:nvSpPr>
        <p:spPr bwMode="auto">
          <a:xfrm>
            <a:off x="684213" y="1412875"/>
            <a:ext cx="3311525" cy="482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177800" algn="l">
              <a:lnSpc>
                <a:spcPct val="120000"/>
              </a:lnSpc>
              <a:spcBef>
                <a:spcPct val="50000"/>
              </a:spcBef>
              <a:buFontTx/>
              <a:buAutoNum type="arabicPeriod"/>
              <a:tabLst>
                <a:tab pos="355600" algn="l"/>
              </a:tabLst>
            </a:pPr>
            <a:r>
              <a:rPr lang="el-GR" sz="1800">
                <a:latin typeface="Times New Roman" pitchFamily="18" charset="0"/>
              </a:rPr>
              <a:t> </a:t>
            </a:r>
            <a:r>
              <a:rPr lang="en-US">
                <a:latin typeface="Times New Roman" pitchFamily="18" charset="0"/>
              </a:rPr>
              <a:t>P</a:t>
            </a:r>
            <a:r>
              <a:rPr lang="el-GR">
                <a:latin typeface="Times New Roman" pitchFamily="18" charset="0"/>
              </a:rPr>
              <a:t>rocess  </a:t>
            </a:r>
            <a:r>
              <a:rPr lang="el-GR" sz="2000">
                <a:latin typeface="Times New Roman" pitchFamily="18" charset="0"/>
              </a:rPr>
              <a:t>(1 </a:t>
            </a:r>
            <a:r>
              <a:rPr lang="en-US" sz="2000">
                <a:latin typeface="Times New Roman" pitchFamily="18" charset="0"/>
              </a:rPr>
              <a:t>epoch</a:t>
            </a:r>
            <a:r>
              <a:rPr lang="el-GR" sz="2000">
                <a:latin typeface="Times New Roman" pitchFamily="18" charset="0"/>
              </a:rPr>
              <a:t>)</a:t>
            </a:r>
          </a:p>
          <a:p>
            <a:pPr marL="914400" lvl="1" indent="-457200" algn="l">
              <a:lnSpc>
                <a:spcPct val="120000"/>
              </a:lnSpc>
              <a:spcBef>
                <a:spcPct val="50000"/>
              </a:spcBef>
              <a:buFontTx/>
              <a:buChar char="•"/>
              <a:tabLst>
                <a:tab pos="355600" algn="l"/>
              </a:tabLst>
            </a:pPr>
            <a:r>
              <a:rPr lang="en-US" sz="2000">
                <a:latin typeface="Times New Roman" pitchFamily="18" charset="0"/>
              </a:rPr>
              <a:t>Input</a:t>
            </a:r>
            <a:endParaRPr lang="el-GR" sz="2000">
              <a:latin typeface="Times New Roman" pitchFamily="18" charset="0"/>
            </a:endParaRPr>
          </a:p>
          <a:p>
            <a:pPr marL="914400" lvl="1" indent="-457200" algn="l">
              <a:lnSpc>
                <a:spcPct val="120000"/>
              </a:lnSpc>
              <a:spcBef>
                <a:spcPct val="50000"/>
              </a:spcBef>
              <a:buFontTx/>
              <a:buChar char="•"/>
              <a:tabLst>
                <a:tab pos="355600" algn="l"/>
              </a:tabLst>
            </a:pPr>
            <a:r>
              <a:rPr lang="en-US" sz="2000">
                <a:latin typeface="Times New Roman" pitchFamily="18" charset="0"/>
              </a:rPr>
              <a:t>Output</a:t>
            </a:r>
            <a:endParaRPr lang="el-GR" sz="2000">
              <a:latin typeface="Times New Roman" pitchFamily="18" charset="0"/>
            </a:endParaRPr>
          </a:p>
          <a:p>
            <a:pPr marL="914400" lvl="1" indent="-457200" algn="l">
              <a:lnSpc>
                <a:spcPct val="120000"/>
              </a:lnSpc>
              <a:spcBef>
                <a:spcPct val="50000"/>
              </a:spcBef>
              <a:buFontTx/>
              <a:buChar char="•"/>
              <a:tabLst>
                <a:tab pos="355600" algn="l"/>
              </a:tabLst>
            </a:pPr>
            <a:r>
              <a:rPr lang="en-US" sz="2000">
                <a:latin typeface="Times New Roman" pitchFamily="18" charset="0"/>
              </a:rPr>
              <a:t>Target / Output Comparison </a:t>
            </a:r>
            <a:endParaRPr lang="el-GR" sz="2000">
              <a:latin typeface="Times New Roman" pitchFamily="18" charset="0"/>
            </a:endParaRPr>
          </a:p>
          <a:p>
            <a:pPr marL="914400" lvl="1" indent="-457200" algn="l">
              <a:lnSpc>
                <a:spcPct val="120000"/>
              </a:lnSpc>
              <a:spcBef>
                <a:spcPct val="50000"/>
              </a:spcBef>
              <a:buFontTx/>
              <a:buChar char="•"/>
              <a:tabLst>
                <a:tab pos="355600" algn="l"/>
              </a:tabLst>
            </a:pPr>
            <a:r>
              <a:rPr lang="en-US" sz="2000">
                <a:latin typeface="Times New Roman" pitchFamily="18" charset="0"/>
              </a:rPr>
              <a:t>Weight Tuning</a:t>
            </a:r>
            <a:endParaRPr lang="el-GR" sz="2000">
              <a:latin typeface="Times New Roman" pitchFamily="18" charset="0"/>
            </a:endParaRPr>
          </a:p>
          <a:p>
            <a:pPr indent="177800" algn="l">
              <a:lnSpc>
                <a:spcPct val="120000"/>
              </a:lnSpc>
              <a:spcBef>
                <a:spcPct val="50000"/>
              </a:spcBef>
              <a:buFontTx/>
              <a:buAutoNum type="arabicPeriod" startAt="2"/>
              <a:tabLst>
                <a:tab pos="355600" algn="l"/>
              </a:tabLst>
            </a:pPr>
            <a:r>
              <a:rPr lang="en-US">
                <a:latin typeface="Times New Roman" pitchFamily="18" charset="0"/>
              </a:rPr>
              <a:t>Overtraining</a:t>
            </a:r>
          </a:p>
          <a:p>
            <a:pPr indent="177800" algn="l">
              <a:lnSpc>
                <a:spcPct val="120000"/>
              </a:lnSpc>
              <a:spcBef>
                <a:spcPct val="50000"/>
              </a:spcBef>
              <a:tabLst>
                <a:tab pos="355600" algn="l"/>
              </a:tabLst>
            </a:pPr>
            <a:r>
              <a:rPr lang="en-US">
                <a:latin typeface="Times New Roman" pitchFamily="18" charset="0"/>
              </a:rPr>
              <a:t>          vs</a:t>
            </a:r>
            <a:endParaRPr lang="el-GR">
              <a:latin typeface="Times New Roman" pitchFamily="18" charset="0"/>
            </a:endParaRPr>
          </a:p>
          <a:p>
            <a:pPr indent="177800" algn="l">
              <a:lnSpc>
                <a:spcPct val="120000"/>
              </a:lnSpc>
              <a:spcBef>
                <a:spcPct val="50000"/>
              </a:spcBef>
              <a:tabLst>
                <a:tab pos="355600" algn="l"/>
              </a:tabLst>
            </a:pPr>
            <a:r>
              <a:rPr lang="en-US">
                <a:latin typeface="Times New Roman" pitchFamily="18" charset="0"/>
              </a:rPr>
              <a:t>Generalization</a:t>
            </a:r>
            <a:endParaRPr lang="el-GR">
              <a:latin typeface="Times New Roman" pitchFamily="18" charset="0"/>
            </a:endParaRP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5076825" y="2492375"/>
            <a:ext cx="2016125" cy="865188"/>
            <a:chOff x="3379" y="935"/>
            <a:chExt cx="1270" cy="545"/>
          </a:xfrm>
        </p:grpSpPr>
        <p:sp>
          <p:nvSpPr>
            <p:cNvPr id="182281" name="AutoShape 9"/>
            <p:cNvSpPr>
              <a:spLocks noChangeArrowheads="1"/>
            </p:cNvSpPr>
            <p:nvPr/>
          </p:nvSpPr>
          <p:spPr bwMode="auto">
            <a:xfrm>
              <a:off x="3651" y="935"/>
              <a:ext cx="817" cy="545"/>
            </a:xfrm>
            <a:prstGeom prst="roundRect">
              <a:avLst>
                <a:gd name="adj" fmla="val 22569"/>
              </a:avLst>
            </a:prstGeom>
            <a:solidFill>
              <a:schemeClr val="folHlink"/>
            </a:solidFill>
            <a:ln w="9525" algn="ctr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r>
                <a:rPr lang="en-US">
                  <a:latin typeface="Times New Roman" pitchFamily="18" charset="0"/>
                </a:rPr>
                <a:t>A</a:t>
              </a:r>
              <a:r>
                <a:rPr lang="el-GR">
                  <a:latin typeface="Times New Roman" pitchFamily="18" charset="0"/>
                </a:rPr>
                <a:t>.</a:t>
              </a:r>
              <a:r>
                <a:rPr lang="en-US">
                  <a:latin typeface="Times New Roman" pitchFamily="18" charset="0"/>
                </a:rPr>
                <a:t>N</a:t>
              </a:r>
              <a:r>
                <a:rPr lang="el-GR">
                  <a:latin typeface="Times New Roman" pitchFamily="18" charset="0"/>
                </a:rPr>
                <a:t>.</a:t>
              </a:r>
              <a:r>
                <a:rPr lang="en-US">
                  <a:latin typeface="Times New Roman" pitchFamily="18" charset="0"/>
                </a:rPr>
                <a:t>N.</a:t>
              </a:r>
              <a:endParaRPr lang="el-GR">
                <a:latin typeface="Times New Roman" pitchFamily="18" charset="0"/>
              </a:endParaRPr>
            </a:p>
          </p:txBody>
        </p:sp>
        <p:sp>
          <p:nvSpPr>
            <p:cNvPr id="182282" name="Line 10"/>
            <p:cNvSpPr>
              <a:spLocks noChangeShapeType="1"/>
            </p:cNvSpPr>
            <p:nvPr/>
          </p:nvSpPr>
          <p:spPr bwMode="auto">
            <a:xfrm>
              <a:off x="3379" y="1207"/>
              <a:ext cx="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182283" name="Line 11"/>
            <p:cNvSpPr>
              <a:spLocks noChangeShapeType="1"/>
            </p:cNvSpPr>
            <p:nvPr/>
          </p:nvSpPr>
          <p:spPr bwMode="auto">
            <a:xfrm>
              <a:off x="4468" y="1207"/>
              <a:ext cx="18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lg" len="med"/>
            </a:ln>
            <a:effectLst/>
          </p:spPr>
          <p:txBody>
            <a:bodyPr/>
            <a:lstStyle/>
            <a:p>
              <a:endParaRPr lang="el-GR"/>
            </a:p>
          </p:txBody>
        </p:sp>
      </p:grpSp>
      <p:sp>
        <p:nvSpPr>
          <p:cNvPr id="182284" name="Oval 12"/>
          <p:cNvSpPr>
            <a:spLocks noChangeArrowheads="1"/>
          </p:cNvSpPr>
          <p:nvPr/>
        </p:nvSpPr>
        <p:spPr bwMode="auto">
          <a:xfrm>
            <a:off x="7380288" y="5229225"/>
            <a:ext cx="1439862" cy="720725"/>
          </a:xfrm>
          <a:prstGeom prst="ellipse">
            <a:avLst/>
          </a:prstGeom>
          <a:solidFill>
            <a:srgbClr val="339966">
              <a:alpha val="30000"/>
            </a:srgbClr>
          </a:solidFill>
          <a:ln w="12700" algn="ctr">
            <a:solidFill>
              <a:schemeClr val="bg2"/>
            </a:solidFill>
            <a:round/>
            <a:headEnd/>
            <a:tailEnd type="none" w="lg" len="med"/>
          </a:ln>
          <a:effectLst/>
        </p:spPr>
        <p:txBody>
          <a:bodyPr wrap="none" anchor="ctr"/>
          <a:lstStyle/>
          <a:p>
            <a:r>
              <a:rPr lang="en-US" sz="3600">
                <a:latin typeface="Times New Roman" pitchFamily="18" charset="0"/>
              </a:rPr>
              <a:t>-</a:t>
            </a:r>
            <a:endParaRPr lang="el-GR" sz="3600">
              <a:latin typeface="Times New Roman" pitchFamily="18" charset="0"/>
            </a:endParaRPr>
          </a:p>
        </p:txBody>
      </p:sp>
      <p:sp>
        <p:nvSpPr>
          <p:cNvPr id="182285" name="Text Box 13"/>
          <p:cNvSpPr txBox="1">
            <a:spLocks noChangeArrowheads="1"/>
          </p:cNvSpPr>
          <p:nvPr/>
        </p:nvSpPr>
        <p:spPr bwMode="auto">
          <a:xfrm>
            <a:off x="7235825" y="5373688"/>
            <a:ext cx="720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n</a:t>
            </a:r>
            <a:endParaRPr lang="el-GR" sz="1600">
              <a:latin typeface="Times New Roman" pitchFamily="18" charset="0"/>
            </a:endParaRPr>
          </a:p>
        </p:txBody>
      </p:sp>
      <p:sp>
        <p:nvSpPr>
          <p:cNvPr id="182286" name="Oval 14"/>
          <p:cNvSpPr>
            <a:spLocks noChangeArrowheads="1"/>
          </p:cNvSpPr>
          <p:nvPr/>
        </p:nvSpPr>
        <p:spPr bwMode="auto">
          <a:xfrm>
            <a:off x="7380288" y="4724400"/>
            <a:ext cx="1439862" cy="720725"/>
          </a:xfrm>
          <a:prstGeom prst="ellipse">
            <a:avLst/>
          </a:prstGeom>
          <a:solidFill>
            <a:srgbClr val="339966">
              <a:alpha val="30000"/>
            </a:srgbClr>
          </a:solidFill>
          <a:ln w="12700" algn="ctr">
            <a:solidFill>
              <a:schemeClr val="bg2"/>
            </a:solidFill>
            <a:round/>
            <a:headEnd/>
            <a:tailEnd type="none" w="lg" len="med"/>
          </a:ln>
          <a:effectLst/>
        </p:spPr>
        <p:txBody>
          <a:bodyPr wrap="none" anchor="ctr"/>
          <a:lstStyle/>
          <a:p>
            <a:r>
              <a:rPr lang="en-US" sz="3600">
                <a:latin typeface="Times New Roman" pitchFamily="18" charset="0"/>
              </a:rPr>
              <a:t>-</a:t>
            </a:r>
            <a:endParaRPr lang="el-GR" sz="3600">
              <a:latin typeface="Times New Roman" pitchFamily="18" charset="0"/>
            </a:endParaRPr>
          </a:p>
        </p:txBody>
      </p:sp>
      <p:sp>
        <p:nvSpPr>
          <p:cNvPr id="182287" name="Text Box 15"/>
          <p:cNvSpPr txBox="1">
            <a:spLocks noChangeArrowheads="1"/>
          </p:cNvSpPr>
          <p:nvPr/>
        </p:nvSpPr>
        <p:spPr bwMode="auto">
          <a:xfrm>
            <a:off x="7308850" y="4868863"/>
            <a:ext cx="720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n-1</a:t>
            </a:r>
            <a:endParaRPr lang="el-GR" sz="1600">
              <a:latin typeface="Times New Roman" pitchFamily="18" charset="0"/>
            </a:endParaRPr>
          </a:p>
        </p:txBody>
      </p:sp>
      <p:sp>
        <p:nvSpPr>
          <p:cNvPr id="182288" name="Oval 16"/>
          <p:cNvSpPr>
            <a:spLocks noChangeArrowheads="1"/>
          </p:cNvSpPr>
          <p:nvPr/>
        </p:nvSpPr>
        <p:spPr bwMode="auto">
          <a:xfrm>
            <a:off x="7380288" y="4149725"/>
            <a:ext cx="1439862" cy="720725"/>
          </a:xfrm>
          <a:prstGeom prst="ellipse">
            <a:avLst/>
          </a:prstGeom>
          <a:solidFill>
            <a:srgbClr val="339966">
              <a:alpha val="30000"/>
            </a:srgbClr>
          </a:solidFill>
          <a:ln w="12700" algn="ctr">
            <a:solidFill>
              <a:schemeClr val="bg2"/>
            </a:solidFill>
            <a:round/>
            <a:headEnd/>
            <a:tailEnd type="none" w="lg" len="med"/>
          </a:ln>
          <a:effectLst/>
        </p:spPr>
        <p:txBody>
          <a:bodyPr wrap="none" anchor="ctr"/>
          <a:lstStyle/>
          <a:p>
            <a:r>
              <a:rPr lang="en-US" sz="3600">
                <a:latin typeface="Times New Roman" pitchFamily="18" charset="0"/>
              </a:rPr>
              <a:t>-</a:t>
            </a:r>
            <a:endParaRPr lang="el-GR" sz="3600">
              <a:latin typeface="Times New Roman" pitchFamily="18" charset="0"/>
            </a:endParaRPr>
          </a:p>
        </p:txBody>
      </p:sp>
      <p:sp>
        <p:nvSpPr>
          <p:cNvPr id="182289" name="Text Box 17"/>
          <p:cNvSpPr txBox="1">
            <a:spLocks noChangeArrowheads="1"/>
          </p:cNvSpPr>
          <p:nvPr/>
        </p:nvSpPr>
        <p:spPr bwMode="auto">
          <a:xfrm>
            <a:off x="7308850" y="4292600"/>
            <a:ext cx="720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n-2</a:t>
            </a:r>
            <a:endParaRPr lang="el-GR" sz="1600">
              <a:latin typeface="Times New Roman" pitchFamily="18" charset="0"/>
            </a:endParaRPr>
          </a:p>
        </p:txBody>
      </p:sp>
      <p:sp>
        <p:nvSpPr>
          <p:cNvPr id="182290" name="Text Box 18"/>
          <p:cNvSpPr txBox="1">
            <a:spLocks noChangeArrowheads="1"/>
          </p:cNvSpPr>
          <p:nvPr/>
        </p:nvSpPr>
        <p:spPr bwMode="auto">
          <a:xfrm>
            <a:off x="7235825" y="2636838"/>
            <a:ext cx="720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1</a:t>
            </a:r>
            <a:endParaRPr lang="el-GR" sz="1600">
              <a:latin typeface="Times New Roman" pitchFamily="18" charset="0"/>
            </a:endParaRPr>
          </a:p>
        </p:txBody>
      </p:sp>
      <p:sp>
        <p:nvSpPr>
          <p:cNvPr id="182291" name="Text Box 19"/>
          <p:cNvSpPr txBox="1">
            <a:spLocks noChangeArrowheads="1"/>
          </p:cNvSpPr>
          <p:nvPr/>
        </p:nvSpPr>
        <p:spPr bwMode="auto">
          <a:xfrm>
            <a:off x="7235825" y="3141663"/>
            <a:ext cx="720725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2</a:t>
            </a:r>
            <a:endParaRPr lang="el-GR" sz="1600">
              <a:latin typeface="Times New Roman" pitchFamily="18" charset="0"/>
            </a:endParaRPr>
          </a:p>
        </p:txBody>
      </p:sp>
      <p:sp>
        <p:nvSpPr>
          <p:cNvPr id="182292" name="Line 20"/>
          <p:cNvSpPr>
            <a:spLocks noChangeShapeType="1"/>
          </p:cNvSpPr>
          <p:nvPr/>
        </p:nvSpPr>
        <p:spPr bwMode="auto">
          <a:xfrm>
            <a:off x="7596188" y="3573463"/>
            <a:ext cx="0" cy="720725"/>
          </a:xfrm>
          <a:prstGeom prst="line">
            <a:avLst/>
          </a:prstGeom>
          <a:noFill/>
          <a:ln w="47625">
            <a:solidFill>
              <a:schemeClr val="tx1"/>
            </a:solidFill>
            <a:prstDash val="sysDot"/>
            <a:round/>
            <a:headEnd/>
            <a:tailEnd type="none" w="lg" len="med"/>
          </a:ln>
          <a:effectLst/>
        </p:spPr>
        <p:txBody>
          <a:bodyPr/>
          <a:lstStyle/>
          <a:p>
            <a:endParaRPr lang="el-GR"/>
          </a:p>
        </p:txBody>
      </p: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4211638" y="2636838"/>
            <a:ext cx="4752975" cy="3194050"/>
            <a:chOff x="2653" y="1661"/>
            <a:chExt cx="2994" cy="2012"/>
          </a:xfrm>
        </p:grpSpPr>
        <p:sp>
          <p:nvSpPr>
            <p:cNvPr id="182294" name="Text Box 22"/>
            <p:cNvSpPr txBox="1">
              <a:spLocks noChangeArrowheads="1"/>
            </p:cNvSpPr>
            <p:nvPr/>
          </p:nvSpPr>
          <p:spPr bwMode="auto">
            <a:xfrm>
              <a:off x="5193" y="3385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T</a:t>
              </a:r>
              <a:r>
                <a:rPr lang="en-US" sz="1600">
                  <a:latin typeface="Times New Roman" pitchFamily="18" charset="0"/>
                </a:rPr>
                <a:t>n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295" name="Text Box 23"/>
            <p:cNvSpPr txBox="1">
              <a:spLocks noChangeArrowheads="1"/>
            </p:cNvSpPr>
            <p:nvPr/>
          </p:nvSpPr>
          <p:spPr bwMode="auto">
            <a:xfrm>
              <a:off x="2654" y="3384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X</a:t>
              </a:r>
              <a:r>
                <a:rPr lang="en-US" sz="1600">
                  <a:latin typeface="Times New Roman" pitchFamily="18" charset="0"/>
                </a:rPr>
                <a:t>n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296" name="Text Box 24"/>
            <p:cNvSpPr txBox="1">
              <a:spLocks noChangeArrowheads="1"/>
            </p:cNvSpPr>
            <p:nvPr/>
          </p:nvSpPr>
          <p:spPr bwMode="auto">
            <a:xfrm>
              <a:off x="2699" y="3022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X</a:t>
              </a:r>
              <a:r>
                <a:rPr lang="en-US" sz="1600">
                  <a:latin typeface="Times New Roman" pitchFamily="18" charset="0"/>
                </a:rPr>
                <a:t>n-1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297" name="Text Box 25"/>
            <p:cNvSpPr txBox="1">
              <a:spLocks noChangeArrowheads="1"/>
            </p:cNvSpPr>
            <p:nvPr/>
          </p:nvSpPr>
          <p:spPr bwMode="auto">
            <a:xfrm>
              <a:off x="5193" y="3022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T</a:t>
              </a:r>
              <a:r>
                <a:rPr lang="en-US" sz="1600">
                  <a:latin typeface="Times New Roman" pitchFamily="18" charset="0"/>
                </a:rPr>
                <a:t>n-1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298" name="Text Box 26"/>
            <p:cNvSpPr txBox="1">
              <a:spLocks noChangeArrowheads="1"/>
            </p:cNvSpPr>
            <p:nvPr/>
          </p:nvSpPr>
          <p:spPr bwMode="auto">
            <a:xfrm>
              <a:off x="2699" y="2704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X</a:t>
              </a:r>
              <a:r>
                <a:rPr lang="en-US" sz="1600">
                  <a:latin typeface="Times New Roman" pitchFamily="18" charset="0"/>
                </a:rPr>
                <a:t>n-2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299" name="Text Box 27"/>
            <p:cNvSpPr txBox="1">
              <a:spLocks noChangeArrowheads="1"/>
            </p:cNvSpPr>
            <p:nvPr/>
          </p:nvSpPr>
          <p:spPr bwMode="auto">
            <a:xfrm>
              <a:off x="5193" y="2704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T</a:t>
              </a:r>
              <a:r>
                <a:rPr lang="en-US" sz="1600">
                  <a:latin typeface="Times New Roman" pitchFamily="18" charset="0"/>
                </a:rPr>
                <a:t>n-2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300" name="Text Box 28"/>
            <p:cNvSpPr txBox="1">
              <a:spLocks noChangeArrowheads="1"/>
            </p:cNvSpPr>
            <p:nvPr/>
          </p:nvSpPr>
          <p:spPr bwMode="auto">
            <a:xfrm>
              <a:off x="2653" y="1661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X</a:t>
              </a:r>
              <a:r>
                <a:rPr lang="en-US" sz="1600">
                  <a:latin typeface="Times New Roman" pitchFamily="18" charset="0"/>
                </a:rPr>
                <a:t>1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301" name="Text Box 29"/>
            <p:cNvSpPr txBox="1">
              <a:spLocks noChangeArrowheads="1"/>
            </p:cNvSpPr>
            <p:nvPr/>
          </p:nvSpPr>
          <p:spPr bwMode="auto">
            <a:xfrm>
              <a:off x="5193" y="1661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T</a:t>
              </a:r>
              <a:r>
                <a:rPr lang="en-US" sz="1600">
                  <a:latin typeface="Times New Roman" pitchFamily="18" charset="0"/>
                </a:rPr>
                <a:t>1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302" name="Text Box 30"/>
            <p:cNvSpPr txBox="1">
              <a:spLocks noChangeArrowheads="1"/>
            </p:cNvSpPr>
            <p:nvPr/>
          </p:nvSpPr>
          <p:spPr bwMode="auto">
            <a:xfrm>
              <a:off x="2653" y="1979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X</a:t>
              </a:r>
              <a:r>
                <a:rPr lang="en-US" sz="1600">
                  <a:latin typeface="Times New Roman" pitchFamily="18" charset="0"/>
                </a:rPr>
                <a:t>2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303" name="Text Box 31"/>
            <p:cNvSpPr txBox="1">
              <a:spLocks noChangeArrowheads="1"/>
            </p:cNvSpPr>
            <p:nvPr/>
          </p:nvSpPr>
          <p:spPr bwMode="auto">
            <a:xfrm>
              <a:off x="5193" y="1979"/>
              <a:ext cx="454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latin typeface="Times New Roman" pitchFamily="18" charset="0"/>
                </a:rPr>
                <a:t>T</a:t>
              </a:r>
              <a:r>
                <a:rPr lang="en-US" sz="1600">
                  <a:latin typeface="Times New Roman" pitchFamily="18" charset="0"/>
                </a:rPr>
                <a:t>2</a:t>
              </a:r>
              <a:endParaRPr lang="el-GR" sz="1600">
                <a:latin typeface="Times New Roman" pitchFamily="18" charset="0"/>
              </a:endParaRPr>
            </a:p>
          </p:txBody>
        </p:sp>
        <p:sp>
          <p:nvSpPr>
            <p:cNvPr id="182304" name="Line 32"/>
            <p:cNvSpPr>
              <a:spLocks noChangeShapeType="1"/>
            </p:cNvSpPr>
            <p:nvPr/>
          </p:nvSpPr>
          <p:spPr bwMode="auto">
            <a:xfrm>
              <a:off x="2880" y="2251"/>
              <a:ext cx="0" cy="454"/>
            </a:xfrm>
            <a:prstGeom prst="line">
              <a:avLst/>
            </a:prstGeom>
            <a:noFill/>
            <a:ln w="47625">
              <a:solidFill>
                <a:schemeClr val="tx1"/>
              </a:solidFill>
              <a:prstDash val="sysDot"/>
              <a:round/>
              <a:headEnd/>
              <a:tailEnd type="none" w="lg" len="med"/>
            </a:ln>
            <a:effectLst/>
          </p:spPr>
          <p:txBody>
            <a:bodyPr/>
            <a:lstStyle/>
            <a:p>
              <a:endParaRPr lang="el-GR"/>
            </a:p>
          </p:txBody>
        </p:sp>
        <p:sp>
          <p:nvSpPr>
            <p:cNvPr id="182305" name="Line 33"/>
            <p:cNvSpPr>
              <a:spLocks noChangeShapeType="1"/>
            </p:cNvSpPr>
            <p:nvPr/>
          </p:nvSpPr>
          <p:spPr bwMode="auto">
            <a:xfrm>
              <a:off x="5420" y="2251"/>
              <a:ext cx="0" cy="454"/>
            </a:xfrm>
            <a:prstGeom prst="line">
              <a:avLst/>
            </a:prstGeom>
            <a:noFill/>
            <a:ln w="47625">
              <a:solidFill>
                <a:schemeClr val="tx1"/>
              </a:solidFill>
              <a:prstDash val="sysDot"/>
              <a:round/>
              <a:headEnd/>
              <a:tailEnd type="none" w="lg" len="med"/>
            </a:ln>
            <a:effectLst/>
          </p:spPr>
          <p:txBody>
            <a:bodyPr/>
            <a:lstStyle/>
            <a:p>
              <a:endParaRPr lang="el-GR"/>
            </a:p>
          </p:txBody>
        </p:sp>
      </p:grpSp>
      <p:sp>
        <p:nvSpPr>
          <p:cNvPr id="182306" name="Freeform 34"/>
          <p:cNvSpPr>
            <a:spLocks/>
          </p:cNvSpPr>
          <p:nvPr/>
        </p:nvSpPr>
        <p:spPr bwMode="auto">
          <a:xfrm>
            <a:off x="6588125" y="5949950"/>
            <a:ext cx="936625" cy="32543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1" y="137"/>
              </a:cxn>
              <a:cxn ang="0">
                <a:pos x="318" y="182"/>
              </a:cxn>
              <a:cxn ang="0">
                <a:pos x="499" y="0"/>
              </a:cxn>
            </a:cxnLst>
            <a:rect l="0" t="0" r="r" b="b"/>
            <a:pathLst>
              <a:path w="499" h="205">
                <a:moveTo>
                  <a:pt x="0" y="0"/>
                </a:moveTo>
                <a:cubicBezTo>
                  <a:pt x="19" y="53"/>
                  <a:pt x="38" y="107"/>
                  <a:pt x="91" y="137"/>
                </a:cubicBezTo>
                <a:cubicBezTo>
                  <a:pt x="144" y="167"/>
                  <a:pt x="250" y="205"/>
                  <a:pt x="318" y="182"/>
                </a:cubicBezTo>
                <a:cubicBezTo>
                  <a:pt x="386" y="159"/>
                  <a:pt x="461" y="30"/>
                  <a:pt x="499" y="0"/>
                </a:cubicBezTo>
              </a:path>
            </a:pathLst>
          </a:custGeom>
          <a:noFill/>
          <a:ln w="44450" cap="flat" cmpd="sng">
            <a:solidFill>
              <a:srgbClr val="FF0000"/>
            </a:solidFill>
            <a:prstDash val="solid"/>
            <a:round/>
            <a:headEnd type="triangle" w="med" len="med"/>
            <a:tailEnd type="none" w="lg" len="med"/>
          </a:ln>
          <a:effectLst/>
        </p:spPr>
        <p:txBody>
          <a:bodyPr/>
          <a:lstStyle/>
          <a:p>
            <a:endParaRPr lang="el-GR"/>
          </a:p>
        </p:txBody>
      </p:sp>
      <p:pic>
        <p:nvPicPr>
          <p:cNvPr id="182307" name="Picture 3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1196975"/>
            <a:ext cx="4248150" cy="1223963"/>
          </a:xfrm>
          <a:prstGeom prst="rect">
            <a:avLst/>
          </a:prstGeom>
          <a:noFill/>
        </p:spPr>
      </p:pic>
      <p:pic>
        <p:nvPicPr>
          <p:cNvPr id="182308" name="Picture 36" descr="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196975"/>
            <a:ext cx="4249737" cy="1216025"/>
          </a:xfrm>
          <a:prstGeom prst="rect">
            <a:avLst/>
          </a:prstGeom>
          <a:noFill/>
        </p:spPr>
      </p:pic>
      <p:pic>
        <p:nvPicPr>
          <p:cNvPr id="182309" name="Picture 37" descr="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1638" y="1196975"/>
            <a:ext cx="4295775" cy="1223963"/>
          </a:xfrm>
          <a:prstGeom prst="rect">
            <a:avLst/>
          </a:prstGeom>
          <a:noFill/>
        </p:spPr>
      </p:pic>
      <p:pic>
        <p:nvPicPr>
          <p:cNvPr id="182310" name="Picture 38" descr="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1196975"/>
            <a:ext cx="4294187" cy="1223963"/>
          </a:xfrm>
          <a:prstGeom prst="rect">
            <a:avLst/>
          </a:prstGeom>
          <a:noFill/>
        </p:spPr>
      </p:pic>
      <p:pic>
        <p:nvPicPr>
          <p:cNvPr id="182311" name="Picture 39" descr="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1196975"/>
            <a:ext cx="4321175" cy="1206500"/>
          </a:xfrm>
          <a:prstGeom prst="rect">
            <a:avLst/>
          </a:prstGeom>
          <a:noFill/>
        </p:spPr>
      </p:pic>
      <p:pic>
        <p:nvPicPr>
          <p:cNvPr id="182312" name="Picture 40" descr="yper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1638" y="1196975"/>
            <a:ext cx="4321175" cy="1223963"/>
          </a:xfrm>
          <a:prstGeom prst="rect">
            <a:avLst/>
          </a:prstGeom>
          <a:noFill/>
        </p:spPr>
      </p:pic>
      <p:sp>
        <p:nvSpPr>
          <p:cNvPr id="182313" name="Text Box 41"/>
          <p:cNvSpPr txBox="1">
            <a:spLocks noChangeArrowheads="1"/>
          </p:cNvSpPr>
          <p:nvPr/>
        </p:nvSpPr>
        <p:spPr bwMode="auto">
          <a:xfrm>
            <a:off x="7164388" y="2636838"/>
            <a:ext cx="720725" cy="32051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1</a:t>
            </a:r>
            <a:endParaRPr lang="el-GR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l-GR" sz="1600">
                <a:latin typeface="Times New Roman" pitchFamily="18" charset="0"/>
              </a:rPr>
              <a:t>2</a:t>
            </a:r>
            <a:endParaRPr lang="en-US" sz="16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l-GR" sz="800">
                <a:latin typeface="Times New Roman" pitchFamily="18" charset="0"/>
                <a:cs typeface="Times New Roman" pitchFamily="18" charset="0"/>
              </a:rPr>
              <a:t>●</a:t>
            </a:r>
            <a:endParaRPr lang="en-US" sz="80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l-GR" sz="80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pPr>
              <a:spcBef>
                <a:spcPct val="50000"/>
              </a:spcBef>
            </a:pPr>
            <a:r>
              <a:rPr lang="el-GR" sz="80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pPr>
              <a:spcBef>
                <a:spcPct val="50000"/>
              </a:spcBef>
            </a:pPr>
            <a:r>
              <a:rPr lang="el-GR" sz="80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pPr>
              <a:spcBef>
                <a:spcPct val="50000"/>
              </a:spcBef>
            </a:pPr>
            <a:r>
              <a:rPr lang="el-GR" sz="80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pPr>
              <a:spcBef>
                <a:spcPct val="50000"/>
              </a:spcBef>
            </a:pPr>
            <a:endParaRPr lang="el-GR" sz="80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n-1</a:t>
            </a:r>
            <a:endParaRPr lang="el-GR" sz="16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l-GR">
                <a:latin typeface="Times New Roman" pitchFamily="18" charset="0"/>
              </a:rPr>
              <a:t>Υ</a:t>
            </a:r>
            <a:r>
              <a:rPr lang="en-US" sz="1600">
                <a:latin typeface="Times New Roman" pitchFamily="18" charset="0"/>
              </a:rPr>
              <a:t>n</a:t>
            </a:r>
            <a:endParaRPr lang="el-GR" sz="1600">
              <a:latin typeface="Times New Roman" pitchFamily="18" charset="0"/>
            </a:endParaRPr>
          </a:p>
        </p:txBody>
      </p:sp>
      <p:sp>
        <p:nvSpPr>
          <p:cNvPr id="40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Methodology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Explanatory Model Formulation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182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07361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82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7361 L -1.38889E-6 0.23125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18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500"/>
                                        <p:tgtEl>
                                          <p:spTgt spid="18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23125 L -1.38889E-6 0.3046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18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30463 L -1.38889E-6 0.39907 " pathEditMode="relative" rAng="0" ptsTypes="AA">
                                      <p:cBhvr>
                                        <p:cTn id="6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500"/>
                                        <p:tgtEl>
                                          <p:spTgt spid="18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8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path" presetSubtype="0" accel="50000" decel="50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39907 " pathEditMode="relative" rAng="0" ptsTypes="AA">
                                      <p:cBhvr>
                                        <p:cTn id="10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0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1000"/>
                                        <p:tgtEl>
                                          <p:spTgt spid="18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1000"/>
                                        <p:tgtEl>
                                          <p:spTgt spid="18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39907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0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5" dur="500"/>
                                        <p:tgtEl>
                                          <p:spTgt spid="182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8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39907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5" dur="500"/>
                                        <p:tgtEl>
                                          <p:spTgt spid="182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18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40972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5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5" dur="500"/>
                                        <p:tgtEl>
                                          <p:spTgt spid="1823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8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40972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5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45" dur="500"/>
                                        <p:tgtEl>
                                          <p:spTgt spid="182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18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repeatCount="500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-1.38889E-6 0.40972 " pathEditMode="relative" rAng="0" ptsTypes="AA">
                                      <p:cBhvr>
                                        <p:cTn id="1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05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5" dur="500"/>
                                        <p:tgtEl>
                                          <p:spTgt spid="1823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500"/>
                                        <p:tgtEl>
                                          <p:spTgt spid="18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2274" grpId="0" animBg="1"/>
      <p:bldP spid="182274" grpId="1" animBg="1"/>
      <p:bldP spid="182275" grpId="0" animBg="1"/>
      <p:bldP spid="182275" grpId="1" animBg="1"/>
      <p:bldP spid="182284" grpId="0" animBg="1"/>
      <p:bldP spid="182284" grpId="1" animBg="1"/>
      <p:bldP spid="182285" grpId="0"/>
      <p:bldP spid="182285" grpId="1"/>
      <p:bldP spid="182286" grpId="0" animBg="1"/>
      <p:bldP spid="182286" grpId="1" animBg="1"/>
      <p:bldP spid="182287" grpId="0"/>
      <p:bldP spid="182287" grpId="1"/>
      <p:bldP spid="182288" grpId="0" animBg="1"/>
      <p:bldP spid="182288" grpId="1" animBg="1"/>
      <p:bldP spid="182289" grpId="0"/>
      <p:bldP spid="182289" grpId="1"/>
      <p:bldP spid="182290" grpId="0"/>
      <p:bldP spid="182290" grpId="1"/>
      <p:bldP spid="182291" grpId="0"/>
      <p:bldP spid="182291" grpId="1"/>
      <p:bldP spid="182292" grpId="0" animBg="1"/>
      <p:bldP spid="182292" grpId="1" animBg="1"/>
      <p:bldP spid="182306" grpId="0" animBg="1"/>
      <p:bldP spid="182306" grpId="1" animBg="1"/>
      <p:bldP spid="1823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7715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839" y="1428750"/>
            <a:ext cx="8501277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27426" name="Picture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9575" y="1501775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7920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4012" y="1435099"/>
            <a:ext cx="8497886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1254" name="Picture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" y="1436689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3302" name="Picture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75" y="1436688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535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425" y="1430337"/>
            <a:ext cx="8502335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7398" name="Picture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425" y="1430338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9446" name="Picture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837" y="1430337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203782" name="Picture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834" y="1431924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Current Shipping Market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91494" name="Picture 6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2422" y="1436687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External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97643" name="Picture 1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839" y="1446213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External Variables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Supply Indicator (Forecast) 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294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874" y="1489074"/>
            <a:ext cx="8442325" cy="5153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185797" name="Picture 5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5" y="1443037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Supply Indicator (Forecast) 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Demand Indicator (Forecast) 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28450" name="Picture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" y="1487487"/>
            <a:ext cx="8503200" cy="52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0" y="4673600"/>
            <a:ext cx="2159000" cy="21844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360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l-GR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Data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Demand Indicator (Forecast) 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342900" y="1387475"/>
          <a:ext cx="8529638" cy="5170488"/>
        </p:xfrm>
        <a:graphic>
          <a:graphicData uri="http://schemas.openxmlformats.org/presentationml/2006/ole">
            <p:oleObj spid="_x0000_s1026" name="Chart" r:id="rId4" imgW="7334250" imgH="4276725" progId="Excel.Sheet.8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</a:t>
            </a:r>
            <a:r>
              <a:rPr lang="en-US" sz="2400" b="1" dirty="0" smtClean="0">
                <a:solidFill>
                  <a:schemeClr val="bg2"/>
                </a:solidFill>
                <a:latin typeface="Arial Unicode MS" pitchFamily="34" charset="-128"/>
              </a:rPr>
              <a:t>ANN Performance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Past Model Performance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4085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36000">
            <a:spAutoFit/>
          </a:bodyPr>
          <a:lstStyle/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Improved Modeling for the Baltic Dry Index Forecasting (Monthly Average Value)</a:t>
            </a:r>
            <a:r>
              <a:rPr lang="el-GR" sz="1800" b="1" dirty="0" smtClean="0">
                <a:latin typeface="Arial Unicode MS" pitchFamily="34" charset="-128"/>
              </a:rPr>
              <a:t> </a:t>
            </a: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Congestion Factor</a:t>
            </a:r>
            <a:r>
              <a:rPr lang="el-GR" sz="1400" dirty="0" smtClean="0">
                <a:latin typeface="Arial Unicode MS" pitchFamily="34" charset="-128"/>
              </a:rPr>
              <a:t>. </a:t>
            </a:r>
            <a:endParaRPr lang="en-US" sz="1400" dirty="0" smtClean="0">
              <a:latin typeface="Arial Unicode MS" pitchFamily="34" charset="-128"/>
            </a:endParaRPr>
          </a:p>
          <a:p>
            <a:pPr marL="2136775" lvl="3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The Supply-Demand Equilibrium Mechanism Has a New Parameter Influencing the Generation of Freight Rates </a:t>
            </a:r>
          </a:p>
          <a:p>
            <a:pPr marL="2136775" lvl="3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The Congestion Factor Causes an Indirect Supply Decrease</a:t>
            </a: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Currency Units ($) per SDR</a:t>
            </a:r>
          </a:p>
          <a:p>
            <a:pPr marL="2136775" lvl="3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The SDR Currency Value Is Determined by Summing the Values in US$, Based on Market Exchange Rates, of a Basket of Major Currencies ($, €, ¥, ₤)</a:t>
            </a:r>
          </a:p>
          <a:p>
            <a:pPr marL="2136775" lvl="3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r>
              <a:rPr lang="en-US" sz="1400" dirty="0" smtClean="0">
                <a:latin typeface="Arial Unicode MS" pitchFamily="34" charset="-128"/>
              </a:rPr>
              <a:t>Currency Units per SDR  is the Reciprocal of the SDR per Currency Unit Rate, e.g. 1 SDR = US$ 1.56936 (Monday, October 29, 2007)</a:t>
            </a:r>
          </a:p>
          <a:p>
            <a:pPr marL="1222375" lvl="1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endParaRPr lang="el-GR" sz="1400" dirty="0" smtClean="0"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</a:t>
            </a:r>
            <a:r>
              <a:rPr lang="en-US" sz="2400" b="1" dirty="0" smtClean="0">
                <a:solidFill>
                  <a:schemeClr val="bg2"/>
                </a:solidFill>
                <a:latin typeface="Arial Unicode MS" pitchFamily="34" charset="-128"/>
              </a:rPr>
              <a:t>ANN Performance</a:t>
            </a:r>
            <a:r>
              <a:rPr lang="en-US" sz="2400" b="1" dirty="0" smtClean="0">
                <a:latin typeface="Arial Unicode MS" pitchFamily="34" charset="-128"/>
              </a:rPr>
              <a:t>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Past Model Performance 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83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" y="1516063"/>
            <a:ext cx="723582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847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865687"/>
            <a:ext cx="9144000" cy="1063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041838" y="5925713"/>
            <a:ext cx="5672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FF0000"/>
                </a:solidFill>
              </a:rPr>
              <a:t>Presented at  the </a:t>
            </a:r>
            <a:r>
              <a:rPr lang="en-US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MARE FORUM Conference in </a:t>
            </a:r>
            <a:r>
              <a:rPr lang="en-US" b="1" i="1" dirty="0" smtClean="0">
                <a:solidFill>
                  <a:srgbClr val="FF0000"/>
                </a:solidFill>
              </a:rPr>
              <a:t>  November 2007 (Amsterdam)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Forecast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Baltic Dry Index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909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5899" y="1746348"/>
            <a:ext cx="6108699" cy="3128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7701" y="1435099"/>
            <a:ext cx="3208338" cy="394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4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38" y="1735139"/>
            <a:ext cx="5889743" cy="319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Forecast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Baltic Dirty Tanker Index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3152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1" y="1500188"/>
            <a:ext cx="2705100" cy="4278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Forecast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Baltic Capesize Index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939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300" y="1618050"/>
            <a:ext cx="5448300" cy="3273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3289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1675" y="1485899"/>
            <a:ext cx="3324225" cy="4091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Forecast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r>
              <a:rPr lang="en-US" sz="2600" b="1" dirty="0" smtClean="0">
                <a:solidFill>
                  <a:srgbClr val="DC2A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Unicode MS" pitchFamily="34" charset="-128"/>
              </a:rPr>
              <a:t>Secondhand Prices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8886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6" y="1363663"/>
            <a:ext cx="6227934" cy="431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4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9500" y="1490932"/>
            <a:ext cx="2984500" cy="389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Conclusions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3563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36000">
            <a:spAutoFit/>
          </a:bodyPr>
          <a:lstStyle/>
          <a:p>
            <a:pPr marL="642938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Use </a:t>
            </a:r>
            <a:r>
              <a:rPr lang="en-US" sz="1800" b="1" dirty="0">
                <a:latin typeface="Arial Unicode MS" pitchFamily="34" charset="-128"/>
              </a:rPr>
              <a:t>of Supply and Demand Indicators has Improved Performance  </a:t>
            </a:r>
            <a:r>
              <a:rPr lang="en-US" sz="1800" b="1" dirty="0" smtClean="0">
                <a:latin typeface="Arial Unicode MS" pitchFamily="34" charset="-128"/>
              </a:rPr>
              <a:t>as Compared </a:t>
            </a:r>
            <a:r>
              <a:rPr lang="en-US" sz="1800" b="1" dirty="0">
                <a:latin typeface="Arial Unicode MS" pitchFamily="34" charset="-128"/>
              </a:rPr>
              <a:t>to Models that Take into Account Only Past and Present Information</a:t>
            </a:r>
          </a:p>
          <a:p>
            <a:pPr marL="642938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>
                <a:latin typeface="Arial Unicode MS" pitchFamily="34" charset="-128"/>
              </a:rPr>
              <a:t>All ANN Models Have Exceptional Performance When Fed with Real S/D Indicators During Test</a:t>
            </a:r>
          </a:p>
          <a:p>
            <a:pPr marL="642938" indent="-457200" algn="l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(BCI Modeling incorporate BDI Projections. The Corresponding ANN  Has Exceptional Performance When Fed with Real BDI Values During Test)</a:t>
            </a:r>
          </a:p>
          <a:p>
            <a:pPr marL="642938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Future </a:t>
            </a:r>
            <a:r>
              <a:rPr lang="en-US" sz="1800" b="1" dirty="0">
                <a:latin typeface="Arial Unicode MS" pitchFamily="34" charset="-128"/>
              </a:rPr>
              <a:t>Indicators Values are Based on </a:t>
            </a:r>
            <a:r>
              <a:rPr lang="en-US" sz="1800" b="1" dirty="0" smtClean="0">
                <a:latin typeface="Arial Unicode MS" pitchFamily="34" charset="-128"/>
              </a:rPr>
              <a:t>Expert Outlook Reports/Literature</a:t>
            </a:r>
            <a:endParaRPr lang="en-US" sz="1800" b="1" dirty="0">
              <a:latin typeface="Arial Unicode MS" pitchFamily="34" charset="-128"/>
            </a:endParaRPr>
          </a:p>
          <a:p>
            <a:pPr marL="1222375" lvl="1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endParaRPr lang="el-GR" sz="1400" dirty="0"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61950" y="177800"/>
            <a:ext cx="845820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l"/>
            <a: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  <a:t/>
            </a:r>
            <a:br>
              <a:rPr lang="en-US" sz="1800" b="1" dirty="0">
                <a:solidFill>
                  <a:schemeClr val="bg2"/>
                </a:solidFill>
                <a:latin typeface="Arial Unicode MS" pitchFamily="34" charset="-128"/>
              </a:rPr>
            </a:br>
            <a:r>
              <a:rPr lang="en-US" sz="2400" b="1" dirty="0">
                <a:solidFill>
                  <a:schemeClr val="bg2"/>
                </a:solidFill>
                <a:latin typeface="Arial Unicode MS" pitchFamily="34" charset="-128"/>
              </a:rPr>
              <a:t>   </a:t>
            </a:r>
            <a:r>
              <a:rPr lang="en-US" sz="2400" b="1" dirty="0" smtClean="0">
                <a:latin typeface="Arial Unicode MS" pitchFamily="34" charset="-128"/>
              </a:rPr>
              <a:t>Conclusions </a:t>
            </a:r>
            <a: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  <a:t/>
            </a:r>
            <a:br>
              <a:rPr lang="en-US" sz="2400" b="1" dirty="0">
                <a:solidFill>
                  <a:srgbClr val="FF6600"/>
                </a:solidFill>
                <a:latin typeface="Arial Unicode MS" pitchFamily="34" charset="-128"/>
              </a:rPr>
            </a:br>
            <a:r>
              <a:rPr lang="en-US" sz="2600" b="1" dirty="0">
                <a:solidFill>
                  <a:srgbClr val="FF6600"/>
                </a:solidFill>
                <a:latin typeface="Arial Unicode MS" pitchFamily="34" charset="-128"/>
              </a:rPr>
              <a:t>	</a:t>
            </a:r>
            <a:endParaRPr lang="el-GR" sz="2600" b="1" dirty="0">
              <a:solidFill>
                <a:srgbClr val="DC2A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96863" y="1657350"/>
            <a:ext cx="8275637" cy="2746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36000">
            <a:spAutoFit/>
          </a:bodyPr>
          <a:lstStyle/>
          <a:p>
            <a:pPr marL="642938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 smtClean="0">
                <a:latin typeface="Arial Unicode MS" pitchFamily="34" charset="-128"/>
              </a:rPr>
              <a:t>Past Data  for the Industrial Production of China Present a Volatility that Cannot be Seen in Forecasted Values. Thus Moving </a:t>
            </a:r>
            <a:r>
              <a:rPr lang="en-US" sz="1800" b="1" dirty="0">
                <a:latin typeface="Arial Unicode MS" pitchFamily="34" charset="-128"/>
              </a:rPr>
              <a:t>Average </a:t>
            </a:r>
            <a:r>
              <a:rPr lang="en-US" sz="1800" b="1" dirty="0" smtClean="0">
                <a:latin typeface="Arial Unicode MS" pitchFamily="34" charset="-128"/>
              </a:rPr>
              <a:t>Smoothing Has </a:t>
            </a:r>
            <a:r>
              <a:rPr lang="en-US" sz="1800" b="1" dirty="0">
                <a:latin typeface="Arial Unicode MS" pitchFamily="34" charset="-128"/>
              </a:rPr>
              <a:t>Been </a:t>
            </a:r>
            <a:r>
              <a:rPr lang="en-US" sz="1800" b="1" dirty="0" smtClean="0">
                <a:latin typeface="Arial Unicode MS" pitchFamily="34" charset="-128"/>
              </a:rPr>
              <a:t>Applied to the Time Series</a:t>
            </a:r>
            <a:endParaRPr lang="en-US" sz="1800" b="1" dirty="0">
              <a:latin typeface="Arial Unicode MS" pitchFamily="34" charset="-128"/>
            </a:endParaRPr>
          </a:p>
          <a:p>
            <a:pPr marL="642938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>
                <a:latin typeface="Arial Unicode MS" pitchFamily="34" charset="-128"/>
              </a:rPr>
              <a:t>Models Performance Should be Checked for 3 to 4 Months (Calibrated) Against Real Indices Values</a:t>
            </a:r>
          </a:p>
          <a:p>
            <a:pPr marL="642938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q"/>
            </a:pPr>
            <a:r>
              <a:rPr lang="en-US" sz="1800" b="1" dirty="0">
                <a:latin typeface="Arial Unicode MS" pitchFamily="34" charset="-128"/>
              </a:rPr>
              <a:t>Main Concern is Accuracy and/or Modeling </a:t>
            </a:r>
            <a:r>
              <a:rPr lang="en-US" sz="1800" b="1" dirty="0" smtClean="0">
                <a:latin typeface="Arial Unicode MS" pitchFamily="34" charset="-128"/>
              </a:rPr>
              <a:t>Efficiency of </a:t>
            </a:r>
            <a:r>
              <a:rPr lang="en-US" sz="1800" b="1" dirty="0">
                <a:latin typeface="Arial Unicode MS" pitchFamily="34" charset="-128"/>
              </a:rPr>
              <a:t>S/D </a:t>
            </a:r>
            <a:r>
              <a:rPr lang="en-US" sz="1800" b="1" dirty="0" smtClean="0">
                <a:latin typeface="Arial Unicode MS" pitchFamily="34" charset="-128"/>
              </a:rPr>
              <a:t>Indicators</a:t>
            </a:r>
            <a:endParaRPr lang="en-US" sz="1400" dirty="0">
              <a:latin typeface="Arial Unicode MS" pitchFamily="34" charset="-128"/>
            </a:endParaRPr>
          </a:p>
          <a:p>
            <a:pPr marL="1222375" lvl="1" indent="-457200" algn="l" eaLnBrk="0" hangingPunct="0">
              <a:lnSpc>
                <a:spcPct val="130000"/>
              </a:lnSpc>
              <a:spcBef>
                <a:spcPct val="35000"/>
              </a:spcBef>
              <a:buFont typeface="Wingdings" pitchFamily="2" charset="2"/>
              <a:buChar char="Ø"/>
            </a:pPr>
            <a:endParaRPr lang="el-GR" sz="1400" dirty="0">
              <a:latin typeface="Arial Unicode MS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19768</TotalTime>
  <Words>1151</Words>
  <PresentationFormat>On-screen Show (4:3)</PresentationFormat>
  <Paragraphs>308</Paragraphs>
  <Slides>39</Slides>
  <Notes>33</Notes>
  <HiddenSlides>4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Custom Design</vt:lpstr>
      <vt:lpstr>Metro</vt:lpstr>
      <vt:lpstr>Chart</vt:lpstr>
      <vt:lpstr> Mastering Shipping Market Uncertainty: Wet &amp; Dry Bulk Indices Outlook 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>ntua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Ship Finance</dc:title>
  <dc:creator>Dsvlr</dc:creator>
  <cp:lastModifiedBy>Dimitrios V. Lyridis</cp:lastModifiedBy>
  <cp:revision>1422</cp:revision>
  <cp:lastPrinted>2001-03-02T13:39:06Z</cp:lastPrinted>
  <dcterms:created xsi:type="dcterms:W3CDTF">2000-09-15T15:27:54Z</dcterms:created>
  <dcterms:modified xsi:type="dcterms:W3CDTF">2008-05-21T14:37:12Z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cheme">
    <vt:lpwstr> 2</vt:lpwstr>
  </property>
</Properties>
</file>